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24"/>
  </p:notesMasterIdLst>
  <p:handoutMasterIdLst>
    <p:handoutMasterId r:id="rId25"/>
  </p:handoutMasterIdLst>
  <p:sldIdLst>
    <p:sldId id="256" r:id="rId2"/>
    <p:sldId id="258" r:id="rId3"/>
    <p:sldId id="259" r:id="rId4"/>
    <p:sldId id="263" r:id="rId5"/>
    <p:sldId id="261" r:id="rId6"/>
    <p:sldId id="264" r:id="rId7"/>
    <p:sldId id="262" r:id="rId8"/>
    <p:sldId id="265" r:id="rId9"/>
    <p:sldId id="266" r:id="rId10"/>
    <p:sldId id="267" r:id="rId11"/>
    <p:sldId id="268" r:id="rId12"/>
    <p:sldId id="269" r:id="rId13"/>
    <p:sldId id="270" r:id="rId14"/>
    <p:sldId id="273" r:id="rId15"/>
    <p:sldId id="271" r:id="rId16"/>
    <p:sldId id="272" r:id="rId17"/>
    <p:sldId id="274" r:id="rId18"/>
    <p:sldId id="276" r:id="rId19"/>
    <p:sldId id="277" r:id="rId20"/>
    <p:sldId id="278" r:id="rId21"/>
    <p:sldId id="279" r:id="rId22"/>
    <p:sldId id="280"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Estilo medio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13" autoAdjust="0"/>
    <p:restoredTop sz="94660"/>
  </p:normalViewPr>
  <p:slideViewPr>
    <p:cSldViewPr snapToGrid="0">
      <p:cViewPr varScale="1">
        <p:scale>
          <a:sx n="87" d="100"/>
          <a:sy n="87" d="100"/>
        </p:scale>
        <p:origin x="302" y="72"/>
      </p:cViewPr>
      <p:guideLst/>
    </p:cSldViewPr>
  </p:slideViewPr>
  <p:notesTextViewPr>
    <p:cViewPr>
      <p:scale>
        <a:sx n="1" d="1"/>
        <a:sy n="1" d="1"/>
      </p:scale>
      <p:origin x="0" y="0"/>
    </p:cViewPr>
  </p:notesTextViewPr>
  <p:notesViewPr>
    <p:cSldViewPr snapToGrid="0">
      <p:cViewPr varScale="1">
        <p:scale>
          <a:sx n="69" d="100"/>
          <a:sy n="69" d="100"/>
        </p:scale>
        <p:origin x="2875" y="77"/>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a:extLst>
              <a:ext uri="{FF2B5EF4-FFF2-40B4-BE49-F238E27FC236}">
                <a16:creationId xmlns:a16="http://schemas.microsoft.com/office/drawing/2014/main" id="{1FB082A8-0B1A-494B-8981-C7B1D9A9A53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a:extLst>
              <a:ext uri="{FF2B5EF4-FFF2-40B4-BE49-F238E27FC236}">
                <a16:creationId xmlns:a16="http://schemas.microsoft.com/office/drawing/2014/main" id="{6D0B5FB7-9AB2-494E-AE9F-B16A71D1614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560DEE2-FE0C-4DEA-9DC3-CEFE938A425A}" type="datetimeFigureOut">
              <a:rPr lang="es-ES" smtClean="0"/>
              <a:t>08/03/2022</a:t>
            </a:fld>
            <a:endParaRPr lang="es-ES"/>
          </a:p>
        </p:txBody>
      </p:sp>
      <p:sp>
        <p:nvSpPr>
          <p:cNvPr id="4" name="Marcador de pie de página 3">
            <a:extLst>
              <a:ext uri="{FF2B5EF4-FFF2-40B4-BE49-F238E27FC236}">
                <a16:creationId xmlns:a16="http://schemas.microsoft.com/office/drawing/2014/main" id="{BFB471CD-EB35-4541-B4D7-A2ACF31B3DE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dirty="0"/>
          </a:p>
        </p:txBody>
      </p:sp>
      <p:sp>
        <p:nvSpPr>
          <p:cNvPr id="5" name="Marcador de número de diapositiva 4">
            <a:extLst>
              <a:ext uri="{FF2B5EF4-FFF2-40B4-BE49-F238E27FC236}">
                <a16:creationId xmlns:a16="http://schemas.microsoft.com/office/drawing/2014/main" id="{1359F98B-D372-4EB2-A394-F4B5DDE5D2F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055A92F-CE78-4548-ACB0-602F0BC98649}" type="slidenum">
              <a:rPr lang="es-ES" smtClean="0"/>
              <a:t>‹Nº›</a:t>
            </a:fld>
            <a:endParaRPr lang="es-ES"/>
          </a:p>
        </p:txBody>
      </p:sp>
    </p:spTree>
    <p:extLst>
      <p:ext uri="{BB962C8B-B14F-4D97-AF65-F5344CB8AC3E}">
        <p14:creationId xmlns:p14="http://schemas.microsoft.com/office/powerpoint/2010/main" val="47604057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046512-A7B7-42D6-8826-2CDEC4233638}" type="datetimeFigureOut">
              <a:rPr lang="es-ES" smtClean="0"/>
              <a:t>08/03/2022</a:t>
            </a:fld>
            <a:endParaRPr lang="es-E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F23C09C-308F-42F8-860A-92EA85245EFC}" type="slidenum">
              <a:rPr lang="es-ES" smtClean="0"/>
              <a:t>‹Nº›</a:t>
            </a:fld>
            <a:endParaRPr lang="es-ES"/>
          </a:p>
        </p:txBody>
      </p:sp>
    </p:spTree>
    <p:extLst>
      <p:ext uri="{BB962C8B-B14F-4D97-AF65-F5344CB8AC3E}">
        <p14:creationId xmlns:p14="http://schemas.microsoft.com/office/powerpoint/2010/main" val="11331691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F32F4A69-32BF-46EE-B748-154F75378036}" type="datetime1">
              <a:rPr lang="es-ES" smtClean="0"/>
              <a:t>08/03/2022</a:t>
            </a:fld>
            <a:endParaRPr lang="es-ES"/>
          </a:p>
        </p:txBody>
      </p:sp>
      <p:sp>
        <p:nvSpPr>
          <p:cNvPr id="5" name="Footer Placeholder 4"/>
          <p:cNvSpPr>
            <a:spLocks noGrp="1"/>
          </p:cNvSpPr>
          <p:nvPr>
            <p:ph type="ftr" sz="quarter" idx="11"/>
          </p:nvPr>
        </p:nvSpPr>
        <p:spPr/>
        <p:txBody>
          <a:bodyPr/>
          <a:lstStyle/>
          <a:p>
            <a:r>
              <a:rPr lang="es-ES"/>
              <a:t>Introducción a Python</a:t>
            </a:r>
          </a:p>
        </p:txBody>
      </p:sp>
      <p:sp>
        <p:nvSpPr>
          <p:cNvPr id="6" name="Slide Number Placeholder 5"/>
          <p:cNvSpPr>
            <a:spLocks noGrp="1"/>
          </p:cNvSpPr>
          <p:nvPr>
            <p:ph type="sldNum" sz="quarter" idx="12"/>
          </p:nvPr>
        </p:nvSpPr>
        <p:spPr/>
        <p:txBody>
          <a:bodyPr/>
          <a:lstStyle/>
          <a:p>
            <a:fld id="{80503F89-1838-4458-A819-5A069E53E944}" type="slidenum">
              <a:rPr lang="es-ES" smtClean="0"/>
              <a:t>‹Nº›</a:t>
            </a:fld>
            <a:endParaRPr lang="es-ES"/>
          </a:p>
        </p:txBody>
      </p:sp>
    </p:spTree>
    <p:extLst>
      <p:ext uri="{BB962C8B-B14F-4D97-AF65-F5344CB8AC3E}">
        <p14:creationId xmlns:p14="http://schemas.microsoft.com/office/powerpoint/2010/main" val="5630737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131A3A3F-CB03-4B87-8813-A835C96C10CA}" type="datetime1">
              <a:rPr lang="es-ES" smtClean="0"/>
              <a:t>08/03/2022</a:t>
            </a:fld>
            <a:endParaRPr lang="es-ES"/>
          </a:p>
        </p:txBody>
      </p:sp>
      <p:sp>
        <p:nvSpPr>
          <p:cNvPr id="5" name="Footer Placeholder 4"/>
          <p:cNvSpPr>
            <a:spLocks noGrp="1"/>
          </p:cNvSpPr>
          <p:nvPr>
            <p:ph type="ftr" sz="quarter" idx="11"/>
          </p:nvPr>
        </p:nvSpPr>
        <p:spPr/>
        <p:txBody>
          <a:bodyPr/>
          <a:lstStyle/>
          <a:p>
            <a:r>
              <a:rPr lang="es-ES"/>
              <a:t>Introducción a Python</a:t>
            </a:r>
          </a:p>
        </p:txBody>
      </p:sp>
      <p:sp>
        <p:nvSpPr>
          <p:cNvPr id="6" name="Slide Number Placeholder 5"/>
          <p:cNvSpPr>
            <a:spLocks noGrp="1"/>
          </p:cNvSpPr>
          <p:nvPr>
            <p:ph type="sldNum" sz="quarter" idx="12"/>
          </p:nvPr>
        </p:nvSpPr>
        <p:spPr/>
        <p:txBody>
          <a:bodyPr/>
          <a:lstStyle/>
          <a:p>
            <a:fld id="{80503F89-1838-4458-A819-5A069E53E944}" type="slidenum">
              <a:rPr lang="es-ES" smtClean="0"/>
              <a:t>‹Nº›</a:t>
            </a:fld>
            <a:endParaRPr lang="es-ES"/>
          </a:p>
        </p:txBody>
      </p:sp>
    </p:spTree>
    <p:extLst>
      <p:ext uri="{BB962C8B-B14F-4D97-AF65-F5344CB8AC3E}">
        <p14:creationId xmlns:p14="http://schemas.microsoft.com/office/powerpoint/2010/main" val="13045740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F54C9881-31DA-42DB-A65E-AE5D9E7B9898}" type="datetime1">
              <a:rPr lang="es-ES" smtClean="0"/>
              <a:t>08/03/2022</a:t>
            </a:fld>
            <a:endParaRPr lang="es-ES"/>
          </a:p>
        </p:txBody>
      </p:sp>
      <p:sp>
        <p:nvSpPr>
          <p:cNvPr id="5" name="Footer Placeholder 4"/>
          <p:cNvSpPr>
            <a:spLocks noGrp="1"/>
          </p:cNvSpPr>
          <p:nvPr>
            <p:ph type="ftr" sz="quarter" idx="11"/>
          </p:nvPr>
        </p:nvSpPr>
        <p:spPr/>
        <p:txBody>
          <a:bodyPr/>
          <a:lstStyle/>
          <a:p>
            <a:r>
              <a:rPr lang="es-ES"/>
              <a:t>Introducción a Python</a:t>
            </a:r>
          </a:p>
        </p:txBody>
      </p:sp>
      <p:sp>
        <p:nvSpPr>
          <p:cNvPr id="6" name="Slide Number Placeholder 5"/>
          <p:cNvSpPr>
            <a:spLocks noGrp="1"/>
          </p:cNvSpPr>
          <p:nvPr>
            <p:ph type="sldNum" sz="quarter" idx="12"/>
          </p:nvPr>
        </p:nvSpPr>
        <p:spPr/>
        <p:txBody>
          <a:bodyPr/>
          <a:lstStyle/>
          <a:p>
            <a:fld id="{80503F89-1838-4458-A819-5A069E53E944}" type="slidenum">
              <a:rPr lang="es-ES" smtClean="0"/>
              <a:t>‹Nº›</a:t>
            </a:fld>
            <a:endParaRPr lang="es-ES"/>
          </a:p>
        </p:txBody>
      </p:sp>
    </p:spTree>
    <p:extLst>
      <p:ext uri="{BB962C8B-B14F-4D97-AF65-F5344CB8AC3E}">
        <p14:creationId xmlns:p14="http://schemas.microsoft.com/office/powerpoint/2010/main" val="32373951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69F2A803-A8C4-4A51-A579-F972A4D6A965}" type="datetime1">
              <a:rPr lang="es-ES" smtClean="0"/>
              <a:t>08/03/2022</a:t>
            </a:fld>
            <a:endParaRPr lang="es-ES"/>
          </a:p>
        </p:txBody>
      </p:sp>
      <p:sp>
        <p:nvSpPr>
          <p:cNvPr id="5" name="Footer Placeholder 4"/>
          <p:cNvSpPr>
            <a:spLocks noGrp="1"/>
          </p:cNvSpPr>
          <p:nvPr>
            <p:ph type="ftr" sz="quarter" idx="11"/>
          </p:nvPr>
        </p:nvSpPr>
        <p:spPr/>
        <p:txBody>
          <a:bodyPr/>
          <a:lstStyle/>
          <a:p>
            <a:r>
              <a:rPr lang="es-ES"/>
              <a:t>Introducción a Python</a:t>
            </a:r>
          </a:p>
        </p:txBody>
      </p:sp>
      <p:sp>
        <p:nvSpPr>
          <p:cNvPr id="6" name="Slide Number Placeholder 5"/>
          <p:cNvSpPr>
            <a:spLocks noGrp="1"/>
          </p:cNvSpPr>
          <p:nvPr>
            <p:ph type="sldNum" sz="quarter" idx="12"/>
          </p:nvPr>
        </p:nvSpPr>
        <p:spPr/>
        <p:txBody>
          <a:bodyPr/>
          <a:lstStyle/>
          <a:p>
            <a:fld id="{80503F89-1838-4458-A819-5A069E53E944}" type="slidenum">
              <a:rPr lang="es-ES" smtClean="0"/>
              <a:t>‹Nº›</a:t>
            </a:fld>
            <a:endParaRPr lang="es-ES"/>
          </a:p>
        </p:txBody>
      </p:sp>
    </p:spTree>
    <p:extLst>
      <p:ext uri="{BB962C8B-B14F-4D97-AF65-F5344CB8AC3E}">
        <p14:creationId xmlns:p14="http://schemas.microsoft.com/office/powerpoint/2010/main" val="39540546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B9E99256-EE70-4367-A486-F26B7094670E}" type="datetime1">
              <a:rPr lang="es-ES" smtClean="0"/>
              <a:t>08/03/2022</a:t>
            </a:fld>
            <a:endParaRPr lang="es-ES"/>
          </a:p>
        </p:txBody>
      </p:sp>
      <p:sp>
        <p:nvSpPr>
          <p:cNvPr id="5" name="Footer Placeholder 4"/>
          <p:cNvSpPr>
            <a:spLocks noGrp="1"/>
          </p:cNvSpPr>
          <p:nvPr>
            <p:ph type="ftr" sz="quarter" idx="11"/>
          </p:nvPr>
        </p:nvSpPr>
        <p:spPr/>
        <p:txBody>
          <a:bodyPr/>
          <a:lstStyle/>
          <a:p>
            <a:r>
              <a:rPr lang="es-ES"/>
              <a:t>Introducción a Python</a:t>
            </a:r>
          </a:p>
        </p:txBody>
      </p:sp>
      <p:sp>
        <p:nvSpPr>
          <p:cNvPr id="6" name="Slide Number Placeholder 5"/>
          <p:cNvSpPr>
            <a:spLocks noGrp="1"/>
          </p:cNvSpPr>
          <p:nvPr>
            <p:ph type="sldNum" sz="quarter" idx="12"/>
          </p:nvPr>
        </p:nvSpPr>
        <p:spPr/>
        <p:txBody>
          <a:bodyPr/>
          <a:lstStyle/>
          <a:p>
            <a:fld id="{80503F89-1838-4458-A819-5A069E53E944}" type="slidenum">
              <a:rPr lang="es-ES" smtClean="0"/>
              <a:t>‹Nº›</a:t>
            </a:fld>
            <a:endParaRPr lang="es-ES"/>
          </a:p>
        </p:txBody>
      </p:sp>
    </p:spTree>
    <p:extLst>
      <p:ext uri="{BB962C8B-B14F-4D97-AF65-F5344CB8AC3E}">
        <p14:creationId xmlns:p14="http://schemas.microsoft.com/office/powerpoint/2010/main" val="23782926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2B87557A-1A23-41A7-82AC-0240D3911D16}" type="datetime1">
              <a:rPr lang="es-ES" smtClean="0"/>
              <a:t>08/03/2022</a:t>
            </a:fld>
            <a:endParaRPr lang="es-ES"/>
          </a:p>
        </p:txBody>
      </p:sp>
      <p:sp>
        <p:nvSpPr>
          <p:cNvPr id="6" name="Footer Placeholder 5"/>
          <p:cNvSpPr>
            <a:spLocks noGrp="1"/>
          </p:cNvSpPr>
          <p:nvPr>
            <p:ph type="ftr" sz="quarter" idx="11"/>
          </p:nvPr>
        </p:nvSpPr>
        <p:spPr/>
        <p:txBody>
          <a:bodyPr/>
          <a:lstStyle/>
          <a:p>
            <a:r>
              <a:rPr lang="es-ES"/>
              <a:t>Introducción a Python</a:t>
            </a:r>
          </a:p>
        </p:txBody>
      </p:sp>
      <p:sp>
        <p:nvSpPr>
          <p:cNvPr id="7" name="Slide Number Placeholder 6"/>
          <p:cNvSpPr>
            <a:spLocks noGrp="1"/>
          </p:cNvSpPr>
          <p:nvPr>
            <p:ph type="sldNum" sz="quarter" idx="12"/>
          </p:nvPr>
        </p:nvSpPr>
        <p:spPr/>
        <p:txBody>
          <a:bodyPr/>
          <a:lstStyle/>
          <a:p>
            <a:fld id="{80503F89-1838-4458-A819-5A069E53E944}" type="slidenum">
              <a:rPr lang="es-ES" smtClean="0"/>
              <a:t>‹Nº›</a:t>
            </a:fld>
            <a:endParaRPr lang="es-ES"/>
          </a:p>
        </p:txBody>
      </p:sp>
    </p:spTree>
    <p:extLst>
      <p:ext uri="{BB962C8B-B14F-4D97-AF65-F5344CB8AC3E}">
        <p14:creationId xmlns:p14="http://schemas.microsoft.com/office/powerpoint/2010/main" val="6361905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6B64F61F-8A07-4686-A46F-C5183471BBFE}" type="datetime1">
              <a:rPr lang="es-ES" smtClean="0"/>
              <a:t>08/03/2022</a:t>
            </a:fld>
            <a:endParaRPr lang="es-ES"/>
          </a:p>
        </p:txBody>
      </p:sp>
      <p:sp>
        <p:nvSpPr>
          <p:cNvPr id="8" name="Footer Placeholder 7"/>
          <p:cNvSpPr>
            <a:spLocks noGrp="1"/>
          </p:cNvSpPr>
          <p:nvPr>
            <p:ph type="ftr" sz="quarter" idx="11"/>
          </p:nvPr>
        </p:nvSpPr>
        <p:spPr/>
        <p:txBody>
          <a:bodyPr/>
          <a:lstStyle/>
          <a:p>
            <a:r>
              <a:rPr lang="es-ES"/>
              <a:t>Introducción a Python</a:t>
            </a:r>
          </a:p>
        </p:txBody>
      </p:sp>
      <p:sp>
        <p:nvSpPr>
          <p:cNvPr id="9" name="Slide Number Placeholder 8"/>
          <p:cNvSpPr>
            <a:spLocks noGrp="1"/>
          </p:cNvSpPr>
          <p:nvPr>
            <p:ph type="sldNum" sz="quarter" idx="12"/>
          </p:nvPr>
        </p:nvSpPr>
        <p:spPr/>
        <p:txBody>
          <a:bodyPr/>
          <a:lstStyle/>
          <a:p>
            <a:fld id="{80503F89-1838-4458-A819-5A069E53E944}" type="slidenum">
              <a:rPr lang="es-ES" smtClean="0"/>
              <a:t>‹Nº›</a:t>
            </a:fld>
            <a:endParaRPr lang="es-ES"/>
          </a:p>
        </p:txBody>
      </p:sp>
    </p:spTree>
    <p:extLst>
      <p:ext uri="{BB962C8B-B14F-4D97-AF65-F5344CB8AC3E}">
        <p14:creationId xmlns:p14="http://schemas.microsoft.com/office/powerpoint/2010/main" val="3144018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95BF94EE-4F54-4198-9649-EC91D9DA241A}" type="datetime1">
              <a:rPr lang="es-ES" smtClean="0"/>
              <a:t>08/03/2022</a:t>
            </a:fld>
            <a:endParaRPr lang="es-ES"/>
          </a:p>
        </p:txBody>
      </p:sp>
      <p:sp>
        <p:nvSpPr>
          <p:cNvPr id="4" name="Footer Placeholder 3"/>
          <p:cNvSpPr>
            <a:spLocks noGrp="1"/>
          </p:cNvSpPr>
          <p:nvPr>
            <p:ph type="ftr" sz="quarter" idx="11"/>
          </p:nvPr>
        </p:nvSpPr>
        <p:spPr/>
        <p:txBody>
          <a:bodyPr/>
          <a:lstStyle/>
          <a:p>
            <a:r>
              <a:rPr lang="es-ES"/>
              <a:t>Introducción a Python</a:t>
            </a:r>
          </a:p>
        </p:txBody>
      </p:sp>
      <p:sp>
        <p:nvSpPr>
          <p:cNvPr id="5" name="Slide Number Placeholder 4"/>
          <p:cNvSpPr>
            <a:spLocks noGrp="1"/>
          </p:cNvSpPr>
          <p:nvPr>
            <p:ph type="sldNum" sz="quarter" idx="12"/>
          </p:nvPr>
        </p:nvSpPr>
        <p:spPr/>
        <p:txBody>
          <a:bodyPr/>
          <a:lstStyle/>
          <a:p>
            <a:fld id="{80503F89-1838-4458-A819-5A069E53E944}" type="slidenum">
              <a:rPr lang="es-ES" smtClean="0"/>
              <a:t>‹Nº›</a:t>
            </a:fld>
            <a:endParaRPr lang="es-ES"/>
          </a:p>
        </p:txBody>
      </p:sp>
    </p:spTree>
    <p:extLst>
      <p:ext uri="{BB962C8B-B14F-4D97-AF65-F5344CB8AC3E}">
        <p14:creationId xmlns:p14="http://schemas.microsoft.com/office/powerpoint/2010/main" val="13801278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17A47BC-5A3A-401B-85CB-7517F7328B68}" type="datetime1">
              <a:rPr lang="es-ES" smtClean="0"/>
              <a:t>08/03/2022</a:t>
            </a:fld>
            <a:endParaRPr lang="es-ES"/>
          </a:p>
        </p:txBody>
      </p:sp>
      <p:sp>
        <p:nvSpPr>
          <p:cNvPr id="3" name="Footer Placeholder 2"/>
          <p:cNvSpPr>
            <a:spLocks noGrp="1"/>
          </p:cNvSpPr>
          <p:nvPr>
            <p:ph type="ftr" sz="quarter" idx="11"/>
          </p:nvPr>
        </p:nvSpPr>
        <p:spPr/>
        <p:txBody>
          <a:bodyPr/>
          <a:lstStyle/>
          <a:p>
            <a:r>
              <a:rPr lang="es-ES"/>
              <a:t>Introducción a Python</a:t>
            </a:r>
          </a:p>
        </p:txBody>
      </p:sp>
      <p:sp>
        <p:nvSpPr>
          <p:cNvPr id="4" name="Slide Number Placeholder 3"/>
          <p:cNvSpPr>
            <a:spLocks noGrp="1"/>
          </p:cNvSpPr>
          <p:nvPr>
            <p:ph type="sldNum" sz="quarter" idx="12"/>
          </p:nvPr>
        </p:nvSpPr>
        <p:spPr/>
        <p:txBody>
          <a:bodyPr/>
          <a:lstStyle/>
          <a:p>
            <a:fld id="{80503F89-1838-4458-A819-5A069E53E944}" type="slidenum">
              <a:rPr lang="es-ES" smtClean="0"/>
              <a:t>‹Nº›</a:t>
            </a:fld>
            <a:endParaRPr lang="es-ES"/>
          </a:p>
        </p:txBody>
      </p:sp>
    </p:spTree>
    <p:extLst>
      <p:ext uri="{BB962C8B-B14F-4D97-AF65-F5344CB8AC3E}">
        <p14:creationId xmlns:p14="http://schemas.microsoft.com/office/powerpoint/2010/main" val="42935856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DC7DD2D7-1EA3-4ADC-919D-9A79F71BDFC7}" type="datetime1">
              <a:rPr lang="es-ES" smtClean="0"/>
              <a:t>08/03/2022</a:t>
            </a:fld>
            <a:endParaRPr lang="es-ES"/>
          </a:p>
        </p:txBody>
      </p:sp>
      <p:sp>
        <p:nvSpPr>
          <p:cNvPr id="6" name="Footer Placeholder 5"/>
          <p:cNvSpPr>
            <a:spLocks noGrp="1"/>
          </p:cNvSpPr>
          <p:nvPr>
            <p:ph type="ftr" sz="quarter" idx="11"/>
          </p:nvPr>
        </p:nvSpPr>
        <p:spPr/>
        <p:txBody>
          <a:bodyPr/>
          <a:lstStyle/>
          <a:p>
            <a:r>
              <a:rPr lang="es-ES"/>
              <a:t>Introducción a Python</a:t>
            </a:r>
          </a:p>
        </p:txBody>
      </p:sp>
      <p:sp>
        <p:nvSpPr>
          <p:cNvPr id="7" name="Slide Number Placeholder 6"/>
          <p:cNvSpPr>
            <a:spLocks noGrp="1"/>
          </p:cNvSpPr>
          <p:nvPr>
            <p:ph type="sldNum" sz="quarter" idx="12"/>
          </p:nvPr>
        </p:nvSpPr>
        <p:spPr/>
        <p:txBody>
          <a:bodyPr/>
          <a:lstStyle/>
          <a:p>
            <a:fld id="{80503F89-1838-4458-A819-5A069E53E944}" type="slidenum">
              <a:rPr lang="es-ES" smtClean="0"/>
              <a:t>‹Nº›</a:t>
            </a:fld>
            <a:endParaRPr lang="es-ES"/>
          </a:p>
        </p:txBody>
      </p:sp>
    </p:spTree>
    <p:extLst>
      <p:ext uri="{BB962C8B-B14F-4D97-AF65-F5344CB8AC3E}">
        <p14:creationId xmlns:p14="http://schemas.microsoft.com/office/powerpoint/2010/main" val="31085378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DBD374DE-AA38-4E5F-8376-C2F171BA4025}" type="datetime1">
              <a:rPr lang="es-ES" smtClean="0"/>
              <a:t>08/03/2022</a:t>
            </a:fld>
            <a:endParaRPr lang="es-ES"/>
          </a:p>
        </p:txBody>
      </p:sp>
      <p:sp>
        <p:nvSpPr>
          <p:cNvPr id="6" name="Footer Placeholder 5"/>
          <p:cNvSpPr>
            <a:spLocks noGrp="1"/>
          </p:cNvSpPr>
          <p:nvPr>
            <p:ph type="ftr" sz="quarter" idx="11"/>
          </p:nvPr>
        </p:nvSpPr>
        <p:spPr/>
        <p:txBody>
          <a:bodyPr/>
          <a:lstStyle/>
          <a:p>
            <a:r>
              <a:rPr lang="es-ES"/>
              <a:t>Introducción a Python</a:t>
            </a:r>
          </a:p>
        </p:txBody>
      </p:sp>
      <p:sp>
        <p:nvSpPr>
          <p:cNvPr id="7" name="Slide Number Placeholder 6"/>
          <p:cNvSpPr>
            <a:spLocks noGrp="1"/>
          </p:cNvSpPr>
          <p:nvPr>
            <p:ph type="sldNum" sz="quarter" idx="12"/>
          </p:nvPr>
        </p:nvSpPr>
        <p:spPr/>
        <p:txBody>
          <a:bodyPr/>
          <a:lstStyle/>
          <a:p>
            <a:fld id="{80503F89-1838-4458-A819-5A069E53E944}" type="slidenum">
              <a:rPr lang="es-ES" smtClean="0"/>
              <a:t>‹Nº›</a:t>
            </a:fld>
            <a:endParaRPr lang="es-ES"/>
          </a:p>
        </p:txBody>
      </p:sp>
    </p:spTree>
    <p:extLst>
      <p:ext uri="{BB962C8B-B14F-4D97-AF65-F5344CB8AC3E}">
        <p14:creationId xmlns:p14="http://schemas.microsoft.com/office/powerpoint/2010/main" val="21845136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dirty="0"/>
              <a:t>Haga clic para modificar el estilo de título del patrón</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marL="0" indent="0" algn="l">
              <a:buFont typeface="+mj-lt"/>
              <a:buNone/>
              <a:defRPr sz="1200">
                <a:solidFill>
                  <a:schemeClr val="tx1">
                    <a:tint val="75000"/>
                  </a:schemeClr>
                </a:solidFill>
              </a:defRPr>
            </a:lvl1pPr>
          </a:lstStyle>
          <a:p>
            <a:endParaRPr lang="es-E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s-ES" dirty="0"/>
              <a:t>Introducción a Python</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0503F89-1838-4458-A819-5A069E53E944}" type="slidenum">
              <a:rPr lang="es-ES" smtClean="0"/>
              <a:t>‹Nº›</a:t>
            </a:fld>
            <a:endParaRPr lang="es-ES" dirty="0"/>
          </a:p>
        </p:txBody>
      </p:sp>
    </p:spTree>
    <p:extLst>
      <p:ext uri="{BB962C8B-B14F-4D97-AF65-F5344CB8AC3E}">
        <p14:creationId xmlns:p14="http://schemas.microsoft.com/office/powerpoint/2010/main" val="354784899"/>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dt="0"/>
  <p:txStyles>
    <p:titleStyle>
      <a:lvl1pPr algn="l" defTabSz="914400" rtl="0" eaLnBrk="1" latinLnBrk="0" hangingPunct="1">
        <a:lnSpc>
          <a:spcPct val="90000"/>
        </a:lnSpc>
        <a:spcBef>
          <a:spcPct val="0"/>
        </a:spcBef>
        <a:buNone/>
        <a:defRPr sz="4400" kern="1200" baseline="0">
          <a:solidFill>
            <a:schemeClr val="tx1"/>
          </a:solidFill>
          <a:latin typeface="Smooch Sans" pitchFamily="2"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mooch Sans"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mooch Sans"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mooch Sans"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mooch Sans"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baseline="0">
          <a:solidFill>
            <a:schemeClr val="tx1"/>
          </a:solidFill>
          <a:latin typeface="Smooch Sans"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2.gif"/><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hyperlink" Target="https://docs.python.org/es/3/library/index.html" TargetMode="External"/><Relationship Id="rId2" Type="http://schemas.openxmlformats.org/officeDocument/2006/relationships/hyperlink" Target="https://docs.python.org/es/3/library/stdtypes.html" TargetMode="Externa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hyperlink" Target="https://hub.packtpub.com/why-guido-van-rossum-quit/" TargetMode="External"/><Relationship Id="rId2" Type="http://schemas.openxmlformats.org/officeDocument/2006/relationships/hyperlink" Target="https://peps.python.org/" TargetMode="External"/><Relationship Id="rId1" Type="http://schemas.openxmlformats.org/officeDocument/2006/relationships/slideLayout" Target="../slideLayouts/slideLayout7.xml"/><Relationship Id="rId4" Type="http://schemas.openxmlformats.org/officeDocument/2006/relationships/image" Target="../media/image4.jpg"/></Relationships>
</file>

<file path=ppt/slides/_rels/slide4.xml.rels><?xml version="1.0" encoding="UTF-8" standalone="yes"?>
<Relationships xmlns="http://schemas.openxmlformats.org/package/2006/relationships"><Relationship Id="rId2" Type="http://schemas.openxmlformats.org/officeDocument/2006/relationships/hyperlink" Target="https://www.python.org/" TargetMode="Externa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pypi.org/" TargetMode="Externa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8.gif"/><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2D72865-11D9-427F-9669-FBB60676E481}"/>
              </a:ext>
            </a:extLst>
          </p:cNvPr>
          <p:cNvSpPr>
            <a:spLocks noGrp="1"/>
          </p:cNvSpPr>
          <p:nvPr>
            <p:ph type="ctrTitle"/>
          </p:nvPr>
        </p:nvSpPr>
        <p:spPr>
          <a:xfrm>
            <a:off x="4852554" y="4644737"/>
            <a:ext cx="6587837" cy="976745"/>
          </a:xfrm>
        </p:spPr>
        <p:txBody>
          <a:bodyPr>
            <a:normAutofit/>
          </a:bodyPr>
          <a:lstStyle/>
          <a:p>
            <a:pPr algn="r"/>
            <a:r>
              <a:rPr lang="es-ES" dirty="0">
                <a:latin typeface="Smooch Sans" pitchFamily="2" charset="0"/>
              </a:rPr>
              <a:t>Introducción a Python  </a:t>
            </a:r>
          </a:p>
        </p:txBody>
      </p:sp>
      <p:pic>
        <p:nvPicPr>
          <p:cNvPr id="5" name="Gráfico 4">
            <a:extLst>
              <a:ext uri="{FF2B5EF4-FFF2-40B4-BE49-F238E27FC236}">
                <a16:creationId xmlns:a16="http://schemas.microsoft.com/office/drawing/2014/main" id="{137DFBA9-C30D-41D0-B742-FC573B25469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7728" y="3639416"/>
            <a:ext cx="2792557" cy="2792557"/>
          </a:xfrm>
          <a:prstGeom prst="rect">
            <a:avLst/>
          </a:prstGeom>
        </p:spPr>
      </p:pic>
      <p:sp>
        <p:nvSpPr>
          <p:cNvPr id="3" name="CuadroTexto 2">
            <a:extLst>
              <a:ext uri="{FF2B5EF4-FFF2-40B4-BE49-F238E27FC236}">
                <a16:creationId xmlns:a16="http://schemas.microsoft.com/office/drawing/2014/main" id="{F66AE3A7-E96A-4ABC-8550-73097B0D6FDC}"/>
              </a:ext>
            </a:extLst>
          </p:cNvPr>
          <p:cNvSpPr txBox="1"/>
          <p:nvPr/>
        </p:nvSpPr>
        <p:spPr>
          <a:xfrm>
            <a:off x="7897091" y="5421427"/>
            <a:ext cx="3543300" cy="400110"/>
          </a:xfrm>
          <a:prstGeom prst="rect">
            <a:avLst/>
          </a:prstGeom>
          <a:noFill/>
        </p:spPr>
        <p:txBody>
          <a:bodyPr wrap="square" rtlCol="0">
            <a:spAutoFit/>
          </a:bodyPr>
          <a:lstStyle/>
          <a:p>
            <a:pPr algn="r"/>
            <a:r>
              <a:rPr lang="es-ES" sz="2000" dirty="0">
                <a:latin typeface="Smooch Sans" pitchFamily="2" charset="0"/>
              </a:rPr>
              <a:t>Francisco J. Molina Martínez</a:t>
            </a:r>
          </a:p>
        </p:txBody>
      </p:sp>
    </p:spTree>
    <p:extLst>
      <p:ext uri="{BB962C8B-B14F-4D97-AF65-F5344CB8AC3E}">
        <p14:creationId xmlns:p14="http://schemas.microsoft.com/office/powerpoint/2010/main" val="9661703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E6B142F6-FA4E-483D-8DB6-012460C9EF24}"/>
              </a:ext>
            </a:extLst>
          </p:cNvPr>
          <p:cNvSpPr txBox="1"/>
          <p:nvPr/>
        </p:nvSpPr>
        <p:spPr>
          <a:xfrm>
            <a:off x="841664" y="582689"/>
            <a:ext cx="7036244" cy="646331"/>
          </a:xfrm>
          <a:prstGeom prst="rect">
            <a:avLst/>
          </a:prstGeom>
          <a:noFill/>
        </p:spPr>
        <p:txBody>
          <a:bodyPr wrap="square" rtlCol="0">
            <a:spAutoFit/>
          </a:bodyPr>
          <a:lstStyle/>
          <a:p>
            <a:r>
              <a:rPr lang="es-ES" sz="3600" dirty="0">
                <a:latin typeface="Smooch Sans" pitchFamily="2" charset="0"/>
              </a:rPr>
              <a:t>Ejercicio: Instala </a:t>
            </a:r>
            <a:r>
              <a:rPr lang="es-ES" sz="3600" dirty="0" err="1">
                <a:latin typeface="Smooch Sans" pitchFamily="2" charset="0"/>
              </a:rPr>
              <a:t>Ipython</a:t>
            </a:r>
            <a:r>
              <a:rPr lang="es-ES" sz="3600" dirty="0">
                <a:latin typeface="Smooch Sans" pitchFamily="2" charset="0"/>
              </a:rPr>
              <a:t> en tu entorno virtual</a:t>
            </a:r>
          </a:p>
        </p:txBody>
      </p:sp>
      <p:sp>
        <p:nvSpPr>
          <p:cNvPr id="3" name="CuadroTexto 2">
            <a:extLst>
              <a:ext uri="{FF2B5EF4-FFF2-40B4-BE49-F238E27FC236}">
                <a16:creationId xmlns:a16="http://schemas.microsoft.com/office/drawing/2014/main" id="{13F4F5F8-7474-4E55-BE83-BC0E6DA2E60C}"/>
              </a:ext>
            </a:extLst>
          </p:cNvPr>
          <p:cNvSpPr txBox="1"/>
          <p:nvPr/>
        </p:nvSpPr>
        <p:spPr>
          <a:xfrm>
            <a:off x="955964" y="1315649"/>
            <a:ext cx="10110354" cy="4524315"/>
          </a:xfrm>
          <a:prstGeom prst="rect">
            <a:avLst/>
          </a:prstGeom>
          <a:noFill/>
        </p:spPr>
        <p:txBody>
          <a:bodyPr wrap="square" rtlCol="0">
            <a:spAutoFit/>
          </a:bodyPr>
          <a:lstStyle/>
          <a:p>
            <a:r>
              <a:rPr lang="es-ES" sz="2400" dirty="0">
                <a:latin typeface="Smooch Sans" pitchFamily="2" charset="0"/>
              </a:rPr>
              <a:t>Para asegurarnos que nuestro entorno virtual funciona a las mil maravillas, vamos a instalar un paquete en él:</a:t>
            </a:r>
          </a:p>
          <a:p>
            <a:pPr marL="457200" indent="-457200">
              <a:buAutoNum type="arabicPeriod"/>
            </a:pPr>
            <a:r>
              <a:rPr lang="es-ES" sz="2400" dirty="0">
                <a:latin typeface="Smooch Sans" pitchFamily="2" charset="0"/>
              </a:rPr>
              <a:t>Activa el entorno virtual con el script de activación de tu sistema operativo</a:t>
            </a:r>
          </a:p>
          <a:p>
            <a:pPr marL="457200" indent="-457200">
              <a:buAutoNum type="arabicPeriod"/>
            </a:pPr>
            <a:r>
              <a:rPr lang="es-ES" sz="2400" dirty="0">
                <a:latin typeface="Smooch Sans" pitchFamily="2" charset="0"/>
              </a:rPr>
              <a:t>Cuando lo hayas hecho, busca en Pypi.org el paquete </a:t>
            </a:r>
            <a:r>
              <a:rPr lang="es-ES" sz="2400" dirty="0" err="1">
                <a:latin typeface="Smooch Sans" pitchFamily="2" charset="0"/>
              </a:rPr>
              <a:t>ipython</a:t>
            </a:r>
            <a:endParaRPr lang="es-ES" sz="2400" dirty="0">
              <a:latin typeface="Smooch Sans" pitchFamily="2" charset="0"/>
            </a:endParaRPr>
          </a:p>
          <a:p>
            <a:pPr marL="457200" indent="-457200">
              <a:buAutoNum type="arabicPeriod"/>
            </a:pPr>
            <a:r>
              <a:rPr lang="es-ES" sz="2400" dirty="0">
                <a:latin typeface="Smooch Sans" pitchFamily="2" charset="0"/>
              </a:rPr>
              <a:t>Después, instálalo con el comando que aparece en la ayuda de Pypi.org, en la página de </a:t>
            </a:r>
            <a:r>
              <a:rPr lang="es-ES" sz="2400" dirty="0" err="1">
                <a:latin typeface="Smooch Sans" pitchFamily="2" charset="0"/>
              </a:rPr>
              <a:t>ipython</a:t>
            </a:r>
            <a:r>
              <a:rPr lang="es-ES" sz="2400" dirty="0">
                <a:latin typeface="Smooch Sans" pitchFamily="2" charset="0"/>
              </a:rPr>
              <a:t>.</a:t>
            </a:r>
          </a:p>
          <a:p>
            <a:pPr marL="457200" indent="-457200">
              <a:buAutoNum type="arabicPeriod"/>
            </a:pPr>
            <a:r>
              <a:rPr lang="es-ES" sz="2400" dirty="0">
                <a:latin typeface="Smooch Sans" pitchFamily="2" charset="0"/>
              </a:rPr>
              <a:t>Una vez esté instalado, ejecuta el Shell de Python, pero esta vez llamándola con el comando </a:t>
            </a:r>
            <a:r>
              <a:rPr lang="es-ES" sz="2400" i="1" dirty="0" err="1">
                <a:latin typeface="Smooch Sans" pitchFamily="2" charset="0"/>
              </a:rPr>
              <a:t>ipython</a:t>
            </a:r>
            <a:endParaRPr lang="es-ES" sz="2400" i="1" dirty="0">
              <a:latin typeface="Smooch Sans" pitchFamily="2" charset="0"/>
            </a:endParaRPr>
          </a:p>
          <a:p>
            <a:endParaRPr lang="es-ES" sz="2400" dirty="0">
              <a:latin typeface="Smooch Sans" pitchFamily="2" charset="0"/>
            </a:endParaRPr>
          </a:p>
          <a:p>
            <a:r>
              <a:rPr lang="es-ES" sz="2400" dirty="0">
                <a:latin typeface="Smooch Sans" pitchFamily="2" charset="0"/>
              </a:rPr>
              <a:t>No hemos dicho como salir del Shell de Python ni como se desactiva un entorno virtual:</a:t>
            </a:r>
          </a:p>
          <a:p>
            <a:pPr marL="342900" indent="-342900">
              <a:buFontTx/>
              <a:buChar char="-"/>
            </a:pPr>
            <a:r>
              <a:rPr lang="es-ES" sz="2400" dirty="0">
                <a:latin typeface="Smooch Sans" pitchFamily="2" charset="0"/>
              </a:rPr>
              <a:t>Ejecuta </a:t>
            </a:r>
            <a:r>
              <a:rPr lang="es-ES" sz="2400" i="1" dirty="0" err="1">
                <a:latin typeface="Smooch Sans" pitchFamily="2" charset="0"/>
              </a:rPr>
              <a:t>exit</a:t>
            </a:r>
            <a:r>
              <a:rPr lang="es-ES" sz="2400" i="1" dirty="0">
                <a:latin typeface="Smooch Sans" pitchFamily="2" charset="0"/>
              </a:rPr>
              <a:t>() </a:t>
            </a:r>
            <a:r>
              <a:rPr lang="es-ES" sz="2400" dirty="0">
                <a:latin typeface="Smooch Sans" pitchFamily="2" charset="0"/>
              </a:rPr>
              <a:t>para salir del Shell de Python</a:t>
            </a:r>
          </a:p>
          <a:p>
            <a:pPr marL="342900" indent="-342900">
              <a:buFontTx/>
              <a:buChar char="-"/>
            </a:pPr>
            <a:r>
              <a:rPr lang="es-ES" sz="2400" dirty="0">
                <a:latin typeface="Smooch Sans" pitchFamily="2" charset="0"/>
              </a:rPr>
              <a:t>Ejecuta </a:t>
            </a:r>
            <a:r>
              <a:rPr lang="es-ES" sz="2400" i="1" dirty="0" err="1">
                <a:latin typeface="Smooch Sans" pitchFamily="2" charset="0"/>
              </a:rPr>
              <a:t>deactivate</a:t>
            </a:r>
            <a:r>
              <a:rPr lang="es-ES" sz="2400" dirty="0">
                <a:latin typeface="Smooch Sans" pitchFamily="2" charset="0"/>
              </a:rPr>
              <a:t> para salir del entorno virtual.</a:t>
            </a:r>
          </a:p>
          <a:p>
            <a:pPr marL="342900" indent="-342900">
              <a:buFontTx/>
              <a:buChar char="-"/>
            </a:pPr>
            <a:endParaRPr lang="es-ES" sz="2400" dirty="0">
              <a:latin typeface="Smooch Sans" pitchFamily="2" charset="0"/>
            </a:endParaRPr>
          </a:p>
          <a:p>
            <a:r>
              <a:rPr lang="es-ES" sz="2400" dirty="0">
                <a:latin typeface="Smooch Sans" pitchFamily="2" charset="0"/>
              </a:rPr>
              <a:t>5.	Con el entorno virtual desactivado, intenta ejecutar de nuevo </a:t>
            </a:r>
            <a:r>
              <a:rPr lang="es-ES" sz="2400" i="1" dirty="0" err="1">
                <a:latin typeface="Smooch Sans" pitchFamily="2" charset="0"/>
              </a:rPr>
              <a:t>ipython</a:t>
            </a:r>
            <a:r>
              <a:rPr lang="es-ES" sz="2400" i="1" dirty="0">
                <a:latin typeface="Smooch Sans" pitchFamily="2" charset="0"/>
              </a:rPr>
              <a:t>.</a:t>
            </a:r>
          </a:p>
        </p:txBody>
      </p:sp>
    </p:spTree>
    <p:extLst>
      <p:ext uri="{BB962C8B-B14F-4D97-AF65-F5344CB8AC3E}">
        <p14:creationId xmlns:p14="http://schemas.microsoft.com/office/powerpoint/2010/main" val="20861697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E6B142F6-FA4E-483D-8DB6-012460C9EF24}"/>
              </a:ext>
            </a:extLst>
          </p:cNvPr>
          <p:cNvSpPr txBox="1"/>
          <p:nvPr/>
        </p:nvSpPr>
        <p:spPr>
          <a:xfrm>
            <a:off x="841664" y="582689"/>
            <a:ext cx="7036244" cy="646331"/>
          </a:xfrm>
          <a:prstGeom prst="rect">
            <a:avLst/>
          </a:prstGeom>
          <a:noFill/>
        </p:spPr>
        <p:txBody>
          <a:bodyPr wrap="square" rtlCol="0">
            <a:spAutoFit/>
          </a:bodyPr>
          <a:lstStyle/>
          <a:p>
            <a:r>
              <a:rPr lang="es-ES" sz="3600" dirty="0">
                <a:latin typeface="Smooch Sans" pitchFamily="2" charset="0"/>
              </a:rPr>
              <a:t>Solución</a:t>
            </a:r>
          </a:p>
        </p:txBody>
      </p:sp>
      <p:sp>
        <p:nvSpPr>
          <p:cNvPr id="3" name="CuadroTexto 2">
            <a:extLst>
              <a:ext uri="{FF2B5EF4-FFF2-40B4-BE49-F238E27FC236}">
                <a16:creationId xmlns:a16="http://schemas.microsoft.com/office/drawing/2014/main" id="{13F4F5F8-7474-4E55-BE83-BC0E6DA2E60C}"/>
              </a:ext>
            </a:extLst>
          </p:cNvPr>
          <p:cNvSpPr txBox="1"/>
          <p:nvPr/>
        </p:nvSpPr>
        <p:spPr>
          <a:xfrm>
            <a:off x="955964" y="1315649"/>
            <a:ext cx="10110354" cy="461665"/>
          </a:xfrm>
          <a:prstGeom prst="rect">
            <a:avLst/>
          </a:prstGeom>
          <a:noFill/>
        </p:spPr>
        <p:txBody>
          <a:bodyPr wrap="square" rtlCol="0">
            <a:spAutoFit/>
          </a:bodyPr>
          <a:lstStyle/>
          <a:p>
            <a:r>
              <a:rPr lang="es-ES" sz="2400" dirty="0">
                <a:latin typeface="Smooch Sans" pitchFamily="2" charset="0"/>
              </a:rPr>
              <a:t>Instalación del paquete </a:t>
            </a:r>
            <a:r>
              <a:rPr lang="es-ES" sz="2400" dirty="0" err="1">
                <a:latin typeface="Smooch Sans" pitchFamily="2" charset="0"/>
              </a:rPr>
              <a:t>ipython</a:t>
            </a:r>
            <a:r>
              <a:rPr lang="es-ES" sz="2400" dirty="0">
                <a:latin typeface="Smooch Sans" pitchFamily="2" charset="0"/>
              </a:rPr>
              <a:t>:</a:t>
            </a:r>
          </a:p>
        </p:txBody>
      </p:sp>
      <p:pic>
        <p:nvPicPr>
          <p:cNvPr id="5" name="Imagen 4">
            <a:extLst>
              <a:ext uri="{FF2B5EF4-FFF2-40B4-BE49-F238E27FC236}">
                <a16:creationId xmlns:a16="http://schemas.microsoft.com/office/drawing/2014/main" id="{4C813E02-D2F4-47E2-9C16-0E926CB15849}"/>
              </a:ext>
            </a:extLst>
          </p:cNvPr>
          <p:cNvPicPr>
            <a:picLocks noChangeAspect="1"/>
          </p:cNvPicPr>
          <p:nvPr/>
        </p:nvPicPr>
        <p:blipFill>
          <a:blip r:embed="rId2"/>
          <a:stretch>
            <a:fillRect/>
          </a:stretch>
        </p:blipFill>
        <p:spPr>
          <a:xfrm>
            <a:off x="1031639" y="1777314"/>
            <a:ext cx="5134692" cy="971686"/>
          </a:xfrm>
          <a:prstGeom prst="rect">
            <a:avLst/>
          </a:prstGeom>
        </p:spPr>
      </p:pic>
      <p:sp>
        <p:nvSpPr>
          <p:cNvPr id="6" name="CuadroTexto 5">
            <a:extLst>
              <a:ext uri="{FF2B5EF4-FFF2-40B4-BE49-F238E27FC236}">
                <a16:creationId xmlns:a16="http://schemas.microsoft.com/office/drawing/2014/main" id="{8D46AAFD-47AA-4A0A-8B21-7E3F56F594E6}"/>
              </a:ext>
            </a:extLst>
          </p:cNvPr>
          <p:cNvSpPr txBox="1"/>
          <p:nvPr/>
        </p:nvSpPr>
        <p:spPr>
          <a:xfrm>
            <a:off x="955964" y="2920381"/>
            <a:ext cx="4586646" cy="461665"/>
          </a:xfrm>
          <a:prstGeom prst="rect">
            <a:avLst/>
          </a:prstGeom>
          <a:noFill/>
        </p:spPr>
        <p:txBody>
          <a:bodyPr wrap="square" rtlCol="0">
            <a:spAutoFit/>
          </a:bodyPr>
          <a:lstStyle/>
          <a:p>
            <a:r>
              <a:rPr lang="es-ES" sz="2400" dirty="0">
                <a:latin typeface="Smooch Sans" pitchFamily="2" charset="0"/>
              </a:rPr>
              <a:t>Resto del ejercicio:</a:t>
            </a:r>
          </a:p>
        </p:txBody>
      </p:sp>
      <p:pic>
        <p:nvPicPr>
          <p:cNvPr id="8" name="Imagen 7">
            <a:extLst>
              <a:ext uri="{FF2B5EF4-FFF2-40B4-BE49-F238E27FC236}">
                <a16:creationId xmlns:a16="http://schemas.microsoft.com/office/drawing/2014/main" id="{8DBBC374-4D5A-4E5F-A14A-3433E3229BD0}"/>
              </a:ext>
            </a:extLst>
          </p:cNvPr>
          <p:cNvPicPr>
            <a:picLocks noChangeAspect="1"/>
          </p:cNvPicPr>
          <p:nvPr/>
        </p:nvPicPr>
        <p:blipFill>
          <a:blip r:embed="rId3"/>
          <a:stretch>
            <a:fillRect/>
          </a:stretch>
        </p:blipFill>
        <p:spPr>
          <a:xfrm>
            <a:off x="1031639" y="3429000"/>
            <a:ext cx="9586538" cy="2574570"/>
          </a:xfrm>
          <a:prstGeom prst="rect">
            <a:avLst/>
          </a:prstGeom>
        </p:spPr>
      </p:pic>
    </p:spTree>
    <p:extLst>
      <p:ext uri="{BB962C8B-B14F-4D97-AF65-F5344CB8AC3E}">
        <p14:creationId xmlns:p14="http://schemas.microsoft.com/office/powerpoint/2010/main" val="40881910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E6B142F6-FA4E-483D-8DB6-012460C9EF24}"/>
              </a:ext>
            </a:extLst>
          </p:cNvPr>
          <p:cNvSpPr txBox="1"/>
          <p:nvPr/>
        </p:nvSpPr>
        <p:spPr>
          <a:xfrm>
            <a:off x="841664" y="758536"/>
            <a:ext cx="10318172" cy="830997"/>
          </a:xfrm>
          <a:prstGeom prst="rect">
            <a:avLst/>
          </a:prstGeom>
          <a:noFill/>
        </p:spPr>
        <p:txBody>
          <a:bodyPr wrap="square" rtlCol="0">
            <a:spAutoFit/>
          </a:bodyPr>
          <a:lstStyle/>
          <a:p>
            <a:pPr algn="ctr"/>
            <a:r>
              <a:rPr lang="es-ES" sz="4800" dirty="0">
                <a:latin typeface="Smooch Sans" pitchFamily="2" charset="0"/>
              </a:rPr>
              <a:t>Primeras líneas de código</a:t>
            </a:r>
          </a:p>
        </p:txBody>
      </p:sp>
      <p:pic>
        <p:nvPicPr>
          <p:cNvPr id="4" name="Imagen 3" descr="Texto&#10;&#10;Descripción generada automáticamente">
            <a:extLst>
              <a:ext uri="{FF2B5EF4-FFF2-40B4-BE49-F238E27FC236}">
                <a16:creationId xmlns:a16="http://schemas.microsoft.com/office/drawing/2014/main" id="{E58C209C-CCAD-4D19-84B0-CA7CB48742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61346" y="1742712"/>
            <a:ext cx="7269307" cy="4085351"/>
          </a:xfrm>
          <a:prstGeom prst="rect">
            <a:avLst/>
          </a:prstGeom>
        </p:spPr>
      </p:pic>
    </p:spTree>
    <p:extLst>
      <p:ext uri="{BB962C8B-B14F-4D97-AF65-F5344CB8AC3E}">
        <p14:creationId xmlns:p14="http://schemas.microsoft.com/office/powerpoint/2010/main" val="27990997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E6B142F6-FA4E-483D-8DB6-012460C9EF24}"/>
              </a:ext>
            </a:extLst>
          </p:cNvPr>
          <p:cNvSpPr txBox="1"/>
          <p:nvPr/>
        </p:nvSpPr>
        <p:spPr>
          <a:xfrm>
            <a:off x="824080" y="591482"/>
            <a:ext cx="7036244" cy="646331"/>
          </a:xfrm>
          <a:prstGeom prst="rect">
            <a:avLst/>
          </a:prstGeom>
          <a:noFill/>
        </p:spPr>
        <p:txBody>
          <a:bodyPr wrap="square" rtlCol="0">
            <a:spAutoFit/>
          </a:bodyPr>
          <a:lstStyle/>
          <a:p>
            <a:r>
              <a:rPr lang="es-ES" sz="3600" dirty="0">
                <a:latin typeface="Smooch Sans" pitchFamily="2" charset="0"/>
              </a:rPr>
              <a:t>Tipos de datos</a:t>
            </a:r>
          </a:p>
        </p:txBody>
      </p:sp>
      <p:sp>
        <p:nvSpPr>
          <p:cNvPr id="3" name="CuadroTexto 2">
            <a:extLst>
              <a:ext uri="{FF2B5EF4-FFF2-40B4-BE49-F238E27FC236}">
                <a16:creationId xmlns:a16="http://schemas.microsoft.com/office/drawing/2014/main" id="{13F4F5F8-7474-4E55-BE83-BC0E6DA2E60C}"/>
              </a:ext>
            </a:extLst>
          </p:cNvPr>
          <p:cNvSpPr txBox="1"/>
          <p:nvPr/>
        </p:nvSpPr>
        <p:spPr>
          <a:xfrm>
            <a:off x="955963" y="1308151"/>
            <a:ext cx="10110354" cy="4893647"/>
          </a:xfrm>
          <a:prstGeom prst="rect">
            <a:avLst/>
          </a:prstGeom>
          <a:noFill/>
        </p:spPr>
        <p:txBody>
          <a:bodyPr wrap="square" rtlCol="0">
            <a:spAutoFit/>
          </a:bodyPr>
          <a:lstStyle/>
          <a:p>
            <a:r>
              <a:rPr lang="es-ES" sz="2400" dirty="0">
                <a:latin typeface="Smooch Sans" pitchFamily="2" charset="0"/>
              </a:rPr>
              <a:t>En Python existen los siguientes tipos de datos:</a:t>
            </a:r>
          </a:p>
          <a:p>
            <a:endParaRPr lang="es-ES" sz="2400" dirty="0">
              <a:latin typeface="Smooch Sans" pitchFamily="2" charset="0"/>
            </a:endParaRPr>
          </a:p>
          <a:p>
            <a:endParaRPr lang="es-ES" sz="2400" dirty="0">
              <a:latin typeface="Smooch Sans" pitchFamily="2" charset="0"/>
            </a:endParaRPr>
          </a:p>
          <a:p>
            <a:endParaRPr lang="es-ES" sz="2400" dirty="0">
              <a:latin typeface="Smooch Sans" pitchFamily="2" charset="0"/>
            </a:endParaRPr>
          </a:p>
          <a:p>
            <a:endParaRPr lang="es-ES" sz="2400" dirty="0">
              <a:latin typeface="Smooch Sans" pitchFamily="2" charset="0"/>
            </a:endParaRPr>
          </a:p>
          <a:p>
            <a:endParaRPr lang="es-ES" sz="2400" dirty="0">
              <a:latin typeface="Smooch Sans" pitchFamily="2" charset="0"/>
            </a:endParaRPr>
          </a:p>
          <a:p>
            <a:endParaRPr lang="es-ES" sz="2400" dirty="0">
              <a:latin typeface="Smooch Sans" pitchFamily="2" charset="0"/>
            </a:endParaRPr>
          </a:p>
          <a:p>
            <a:endParaRPr lang="es-ES" sz="2400" dirty="0">
              <a:latin typeface="Smooch Sans" pitchFamily="2" charset="0"/>
            </a:endParaRPr>
          </a:p>
          <a:p>
            <a:pPr marL="342900" indent="-342900">
              <a:buFontTx/>
              <a:buChar char="-"/>
            </a:pPr>
            <a:r>
              <a:rPr lang="es-ES" sz="2400" dirty="0">
                <a:latin typeface="Smooch Sans" pitchFamily="2" charset="0"/>
              </a:rPr>
              <a:t>Puede consultarse el tipo de una variable con </a:t>
            </a:r>
            <a:r>
              <a:rPr lang="es-ES" sz="2400" i="1" dirty="0" err="1">
                <a:latin typeface="Smooch Sans" pitchFamily="2" charset="0"/>
              </a:rPr>
              <a:t>type</a:t>
            </a:r>
            <a:r>
              <a:rPr lang="es-ES" sz="2400" i="1" dirty="0">
                <a:latin typeface="Smooch Sans" pitchFamily="2" charset="0"/>
              </a:rPr>
              <a:t>(&lt;variable&gt;) </a:t>
            </a:r>
            <a:r>
              <a:rPr lang="es-ES" sz="2400" dirty="0">
                <a:latin typeface="Smooch Sans" pitchFamily="2" charset="0"/>
              </a:rPr>
              <a:t>o consultar si una variable pertenece a un tipo o a una clase con </a:t>
            </a:r>
            <a:r>
              <a:rPr lang="es-ES" sz="2400" i="1" dirty="0" err="1">
                <a:latin typeface="Smooch Sans" pitchFamily="2" charset="0"/>
              </a:rPr>
              <a:t>isinstance</a:t>
            </a:r>
            <a:r>
              <a:rPr lang="es-ES" sz="2400" i="1" dirty="0">
                <a:latin typeface="Smooch Sans" pitchFamily="2" charset="0"/>
              </a:rPr>
              <a:t>(&lt;variable&gt;, &lt;tipo&gt;) </a:t>
            </a:r>
            <a:r>
              <a:rPr lang="es-ES" sz="2400" dirty="0">
                <a:latin typeface="Smooch Sans" pitchFamily="2" charset="0"/>
              </a:rPr>
              <a:t>.</a:t>
            </a:r>
          </a:p>
          <a:p>
            <a:pPr marL="342900" indent="-342900">
              <a:buFontTx/>
              <a:buChar char="-"/>
            </a:pPr>
            <a:r>
              <a:rPr lang="es-ES" sz="2400" dirty="0">
                <a:latin typeface="Smooch Sans" pitchFamily="2" charset="0"/>
              </a:rPr>
              <a:t>Pueden convertirse una variable de un tipo a otro si su contenido lo permite. Por ejemplo, si tenemos una cadena de texto que contiene ‘1’, puede convertirse con </a:t>
            </a:r>
            <a:r>
              <a:rPr lang="es-ES" sz="2400" dirty="0" err="1">
                <a:latin typeface="Smooch Sans" pitchFamily="2" charset="0"/>
              </a:rPr>
              <a:t>int</a:t>
            </a:r>
            <a:r>
              <a:rPr lang="es-ES" sz="2400" dirty="0">
                <a:latin typeface="Smooch Sans" pitchFamily="2" charset="0"/>
              </a:rPr>
              <a:t>(‘1’) o </a:t>
            </a:r>
            <a:r>
              <a:rPr lang="es-ES" sz="2400" dirty="0" err="1">
                <a:latin typeface="Smooch Sans" pitchFamily="2" charset="0"/>
              </a:rPr>
              <a:t>float</a:t>
            </a:r>
            <a:r>
              <a:rPr lang="es-ES" sz="2400" dirty="0">
                <a:latin typeface="Smooch Sans" pitchFamily="2" charset="0"/>
              </a:rPr>
              <a:t>(‘1’). Si contiene texto, dará error.</a:t>
            </a:r>
          </a:p>
        </p:txBody>
      </p:sp>
      <p:graphicFrame>
        <p:nvGraphicFramePr>
          <p:cNvPr id="6" name="Tabla 7">
            <a:extLst>
              <a:ext uri="{FF2B5EF4-FFF2-40B4-BE49-F238E27FC236}">
                <a16:creationId xmlns:a16="http://schemas.microsoft.com/office/drawing/2014/main" id="{35DC8757-E9B5-4AA8-A06D-A4D5C5639619}"/>
              </a:ext>
            </a:extLst>
          </p:cNvPr>
          <p:cNvGraphicFramePr>
            <a:graphicFrameLocks noGrp="1"/>
          </p:cNvGraphicFramePr>
          <p:nvPr>
            <p:extLst>
              <p:ext uri="{D42A27DB-BD31-4B8C-83A1-F6EECF244321}">
                <p14:modId xmlns:p14="http://schemas.microsoft.com/office/powerpoint/2010/main" val="2325715524"/>
              </p:ext>
            </p:extLst>
          </p:nvPr>
        </p:nvGraphicFramePr>
        <p:xfrm>
          <a:off x="1593141" y="1963615"/>
          <a:ext cx="9005718" cy="1981200"/>
        </p:xfrm>
        <a:graphic>
          <a:graphicData uri="http://schemas.openxmlformats.org/drawingml/2006/table">
            <a:tbl>
              <a:tblPr firstRow="1" bandRow="1">
                <a:tableStyleId>{073A0DAA-6AF3-43AB-8588-CEC1D06C72B9}</a:tableStyleId>
              </a:tblPr>
              <a:tblGrid>
                <a:gridCol w="3001906">
                  <a:extLst>
                    <a:ext uri="{9D8B030D-6E8A-4147-A177-3AD203B41FA5}">
                      <a16:colId xmlns:a16="http://schemas.microsoft.com/office/drawing/2014/main" val="1889482537"/>
                    </a:ext>
                  </a:extLst>
                </a:gridCol>
                <a:gridCol w="3001906">
                  <a:extLst>
                    <a:ext uri="{9D8B030D-6E8A-4147-A177-3AD203B41FA5}">
                      <a16:colId xmlns:a16="http://schemas.microsoft.com/office/drawing/2014/main" val="2652667668"/>
                    </a:ext>
                  </a:extLst>
                </a:gridCol>
                <a:gridCol w="3001906">
                  <a:extLst>
                    <a:ext uri="{9D8B030D-6E8A-4147-A177-3AD203B41FA5}">
                      <a16:colId xmlns:a16="http://schemas.microsoft.com/office/drawing/2014/main" val="3475102496"/>
                    </a:ext>
                  </a:extLst>
                </a:gridCol>
              </a:tblGrid>
              <a:tr h="319845">
                <a:tc>
                  <a:txBody>
                    <a:bodyPr/>
                    <a:lstStyle/>
                    <a:p>
                      <a:r>
                        <a:rPr lang="es-ES" sz="2000" dirty="0">
                          <a:latin typeface="Consolas" panose="020B0609020204030204" pitchFamily="49" charset="0"/>
                        </a:rPr>
                        <a:t>Tipo</a:t>
                      </a:r>
                    </a:p>
                  </a:txBody>
                  <a:tcPr/>
                </a:tc>
                <a:tc>
                  <a:txBody>
                    <a:bodyPr/>
                    <a:lstStyle/>
                    <a:p>
                      <a:r>
                        <a:rPr lang="es-ES" sz="2000" dirty="0">
                          <a:latin typeface="Consolas" panose="020B0609020204030204" pitchFamily="49" charset="0"/>
                        </a:rPr>
                        <a:t>Nombre</a:t>
                      </a:r>
                    </a:p>
                  </a:txBody>
                  <a:tcPr/>
                </a:tc>
                <a:tc>
                  <a:txBody>
                    <a:bodyPr/>
                    <a:lstStyle/>
                    <a:p>
                      <a:r>
                        <a:rPr lang="es-ES" sz="2000" dirty="0">
                          <a:latin typeface="Consolas" panose="020B0609020204030204" pitchFamily="49" charset="0"/>
                        </a:rPr>
                        <a:t>Ejemplo</a:t>
                      </a:r>
                    </a:p>
                  </a:txBody>
                  <a:tcPr/>
                </a:tc>
                <a:extLst>
                  <a:ext uri="{0D108BD9-81ED-4DB2-BD59-A6C34878D82A}">
                    <a16:rowId xmlns:a16="http://schemas.microsoft.com/office/drawing/2014/main" val="1979183848"/>
                  </a:ext>
                </a:extLst>
              </a:tr>
              <a:tr h="319845">
                <a:tc>
                  <a:txBody>
                    <a:bodyPr/>
                    <a:lstStyle/>
                    <a:p>
                      <a:r>
                        <a:rPr lang="es-ES" sz="2000" dirty="0">
                          <a:latin typeface="Consolas" panose="020B0609020204030204" pitchFamily="49" charset="0"/>
                        </a:rPr>
                        <a:t>Entero</a:t>
                      </a:r>
                    </a:p>
                  </a:txBody>
                  <a:tcPr/>
                </a:tc>
                <a:tc>
                  <a:txBody>
                    <a:bodyPr/>
                    <a:lstStyle/>
                    <a:p>
                      <a:r>
                        <a:rPr lang="es-ES" sz="2000" dirty="0">
                          <a:latin typeface="Consolas" panose="020B0609020204030204" pitchFamily="49" charset="0"/>
                        </a:rPr>
                        <a:t>(</a:t>
                      </a:r>
                      <a:r>
                        <a:rPr lang="es-ES" sz="2000" dirty="0" err="1">
                          <a:latin typeface="Consolas" panose="020B0609020204030204" pitchFamily="49" charset="0"/>
                        </a:rPr>
                        <a:t>int</a:t>
                      </a:r>
                      <a:r>
                        <a:rPr lang="es-ES" sz="2000" dirty="0">
                          <a:latin typeface="Consolas" panose="020B0609020204030204" pitchFamily="49" charset="0"/>
                        </a:rPr>
                        <a:t>)</a:t>
                      </a:r>
                    </a:p>
                  </a:txBody>
                  <a:tcPr/>
                </a:tc>
                <a:tc>
                  <a:txBody>
                    <a:bodyPr/>
                    <a:lstStyle/>
                    <a:p>
                      <a:r>
                        <a:rPr lang="es-ES" sz="2000" dirty="0">
                          <a:latin typeface="Consolas" panose="020B0609020204030204" pitchFamily="49" charset="0"/>
                        </a:rPr>
                        <a:t>1</a:t>
                      </a:r>
                    </a:p>
                  </a:txBody>
                  <a:tcPr/>
                </a:tc>
                <a:extLst>
                  <a:ext uri="{0D108BD9-81ED-4DB2-BD59-A6C34878D82A}">
                    <a16:rowId xmlns:a16="http://schemas.microsoft.com/office/drawing/2014/main" val="884995142"/>
                  </a:ext>
                </a:extLst>
              </a:tr>
              <a:tr h="319845">
                <a:tc>
                  <a:txBody>
                    <a:bodyPr/>
                    <a:lstStyle/>
                    <a:p>
                      <a:r>
                        <a:rPr lang="es-ES" sz="2000" dirty="0">
                          <a:latin typeface="Consolas" panose="020B0609020204030204" pitchFamily="49" charset="0"/>
                        </a:rPr>
                        <a:t>Decimal</a:t>
                      </a:r>
                    </a:p>
                  </a:txBody>
                  <a:tcPr/>
                </a:tc>
                <a:tc>
                  <a:txBody>
                    <a:bodyPr/>
                    <a:lstStyle/>
                    <a:p>
                      <a:r>
                        <a:rPr lang="es-ES" sz="2000" dirty="0">
                          <a:latin typeface="Consolas" panose="020B0609020204030204" pitchFamily="49" charset="0"/>
                        </a:rPr>
                        <a:t>(</a:t>
                      </a:r>
                      <a:r>
                        <a:rPr lang="es-ES" sz="2000" dirty="0" err="1">
                          <a:latin typeface="Consolas" panose="020B0609020204030204" pitchFamily="49" charset="0"/>
                        </a:rPr>
                        <a:t>float</a:t>
                      </a:r>
                      <a:r>
                        <a:rPr lang="es-ES" sz="2000" dirty="0">
                          <a:latin typeface="Consolas" panose="020B0609020204030204" pitchFamily="49" charset="0"/>
                        </a:rPr>
                        <a:t>)</a:t>
                      </a:r>
                    </a:p>
                  </a:txBody>
                  <a:tcPr/>
                </a:tc>
                <a:tc>
                  <a:txBody>
                    <a:bodyPr/>
                    <a:lstStyle/>
                    <a:p>
                      <a:r>
                        <a:rPr lang="es-ES" sz="2000" dirty="0">
                          <a:latin typeface="Consolas" panose="020B0609020204030204" pitchFamily="49" charset="0"/>
                        </a:rPr>
                        <a:t>1.0</a:t>
                      </a:r>
                    </a:p>
                  </a:txBody>
                  <a:tcPr/>
                </a:tc>
                <a:extLst>
                  <a:ext uri="{0D108BD9-81ED-4DB2-BD59-A6C34878D82A}">
                    <a16:rowId xmlns:a16="http://schemas.microsoft.com/office/drawing/2014/main" val="3680107773"/>
                  </a:ext>
                </a:extLst>
              </a:tr>
              <a:tr h="319845">
                <a:tc>
                  <a:txBody>
                    <a:bodyPr/>
                    <a:lstStyle/>
                    <a:p>
                      <a:r>
                        <a:rPr lang="es-ES" sz="2000" dirty="0">
                          <a:latin typeface="Consolas" panose="020B0609020204030204" pitchFamily="49" charset="0"/>
                        </a:rPr>
                        <a:t>Cadena de texto</a:t>
                      </a:r>
                    </a:p>
                  </a:txBody>
                  <a:tcPr/>
                </a:tc>
                <a:tc>
                  <a:txBody>
                    <a:bodyPr/>
                    <a:lstStyle/>
                    <a:p>
                      <a:r>
                        <a:rPr lang="es-ES" sz="2000" dirty="0">
                          <a:latin typeface="Consolas" panose="020B0609020204030204" pitchFamily="49" charset="0"/>
                        </a:rPr>
                        <a:t>(</a:t>
                      </a:r>
                      <a:r>
                        <a:rPr lang="es-ES" sz="2000" dirty="0" err="1">
                          <a:latin typeface="Consolas" panose="020B0609020204030204" pitchFamily="49" charset="0"/>
                        </a:rPr>
                        <a:t>string</a:t>
                      </a:r>
                      <a:r>
                        <a:rPr lang="es-ES" sz="2000" dirty="0">
                          <a:latin typeface="Consolas" panose="020B0609020204030204" pitchFamily="49" charset="0"/>
                        </a:rPr>
                        <a:t>)</a:t>
                      </a:r>
                    </a:p>
                  </a:txBody>
                  <a:tcPr/>
                </a:tc>
                <a:tc>
                  <a:txBody>
                    <a:bodyPr/>
                    <a:lstStyle/>
                    <a:p>
                      <a:r>
                        <a:rPr lang="es-ES" sz="2000" dirty="0">
                          <a:latin typeface="Consolas" panose="020B0609020204030204" pitchFamily="49" charset="0"/>
                        </a:rPr>
                        <a:t>“</a:t>
                      </a:r>
                      <a:r>
                        <a:rPr lang="es-ES" sz="2000" dirty="0" err="1">
                          <a:latin typeface="Consolas" panose="020B0609020204030204" pitchFamily="49" charset="0"/>
                        </a:rPr>
                        <a:t>Hello</a:t>
                      </a:r>
                      <a:r>
                        <a:rPr lang="es-ES" sz="2000" dirty="0">
                          <a:latin typeface="Consolas" panose="020B0609020204030204" pitchFamily="49" charset="0"/>
                        </a:rPr>
                        <a:t>”</a:t>
                      </a:r>
                    </a:p>
                  </a:txBody>
                  <a:tcPr/>
                </a:tc>
                <a:extLst>
                  <a:ext uri="{0D108BD9-81ED-4DB2-BD59-A6C34878D82A}">
                    <a16:rowId xmlns:a16="http://schemas.microsoft.com/office/drawing/2014/main" val="990541657"/>
                  </a:ext>
                </a:extLst>
              </a:tr>
              <a:tr h="319845">
                <a:tc>
                  <a:txBody>
                    <a:bodyPr/>
                    <a:lstStyle/>
                    <a:p>
                      <a:r>
                        <a:rPr lang="es-ES" sz="2000" dirty="0">
                          <a:latin typeface="Consolas" panose="020B0609020204030204" pitchFamily="49" charset="0"/>
                        </a:rPr>
                        <a:t>Booleanos</a:t>
                      </a:r>
                    </a:p>
                  </a:txBody>
                  <a:tcPr/>
                </a:tc>
                <a:tc>
                  <a:txBody>
                    <a:bodyPr/>
                    <a:lstStyle/>
                    <a:p>
                      <a:r>
                        <a:rPr lang="es-ES" sz="2000" dirty="0">
                          <a:latin typeface="Consolas" panose="020B0609020204030204" pitchFamily="49" charset="0"/>
                        </a:rPr>
                        <a:t>(</a:t>
                      </a:r>
                      <a:r>
                        <a:rPr lang="es-ES" sz="2000" dirty="0" err="1">
                          <a:latin typeface="Consolas" panose="020B0609020204030204" pitchFamily="49" charset="0"/>
                        </a:rPr>
                        <a:t>bool</a:t>
                      </a:r>
                      <a:r>
                        <a:rPr lang="es-ES" sz="2000" dirty="0">
                          <a:latin typeface="Consolas" panose="020B0609020204030204" pitchFamily="49" charset="0"/>
                        </a:rPr>
                        <a:t>)</a:t>
                      </a:r>
                    </a:p>
                  </a:txBody>
                  <a:tcPr/>
                </a:tc>
                <a:tc>
                  <a:txBody>
                    <a:bodyPr/>
                    <a:lstStyle/>
                    <a:p>
                      <a:r>
                        <a:rPr lang="es-ES" sz="2000" dirty="0" err="1">
                          <a:latin typeface="Consolas" panose="020B0609020204030204" pitchFamily="49" charset="0"/>
                        </a:rPr>
                        <a:t>True|False</a:t>
                      </a:r>
                      <a:endParaRPr lang="es-ES" sz="2000" dirty="0">
                        <a:latin typeface="Consolas" panose="020B0609020204030204" pitchFamily="49" charset="0"/>
                      </a:endParaRPr>
                    </a:p>
                  </a:txBody>
                  <a:tcPr/>
                </a:tc>
                <a:extLst>
                  <a:ext uri="{0D108BD9-81ED-4DB2-BD59-A6C34878D82A}">
                    <a16:rowId xmlns:a16="http://schemas.microsoft.com/office/drawing/2014/main" val="589847843"/>
                  </a:ext>
                </a:extLst>
              </a:tr>
            </a:tbl>
          </a:graphicData>
        </a:graphic>
      </p:graphicFrame>
    </p:spTree>
    <p:extLst>
      <p:ext uri="{BB962C8B-B14F-4D97-AF65-F5344CB8AC3E}">
        <p14:creationId xmlns:p14="http://schemas.microsoft.com/office/powerpoint/2010/main" val="20868358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E6B142F6-FA4E-483D-8DB6-012460C9EF24}"/>
              </a:ext>
            </a:extLst>
          </p:cNvPr>
          <p:cNvSpPr txBox="1"/>
          <p:nvPr/>
        </p:nvSpPr>
        <p:spPr>
          <a:xfrm>
            <a:off x="824080" y="380466"/>
            <a:ext cx="7036244" cy="646331"/>
          </a:xfrm>
          <a:prstGeom prst="rect">
            <a:avLst/>
          </a:prstGeom>
          <a:noFill/>
        </p:spPr>
        <p:txBody>
          <a:bodyPr wrap="square" rtlCol="0">
            <a:spAutoFit/>
          </a:bodyPr>
          <a:lstStyle/>
          <a:p>
            <a:r>
              <a:rPr lang="es-ES" sz="3600" dirty="0">
                <a:latin typeface="Smooch Sans" pitchFamily="2" charset="0"/>
              </a:rPr>
              <a:t>Colecciones</a:t>
            </a:r>
          </a:p>
        </p:txBody>
      </p:sp>
      <p:sp>
        <p:nvSpPr>
          <p:cNvPr id="3" name="CuadroTexto 2">
            <a:extLst>
              <a:ext uri="{FF2B5EF4-FFF2-40B4-BE49-F238E27FC236}">
                <a16:creationId xmlns:a16="http://schemas.microsoft.com/office/drawing/2014/main" id="{13F4F5F8-7474-4E55-BE83-BC0E6DA2E60C}"/>
              </a:ext>
            </a:extLst>
          </p:cNvPr>
          <p:cNvSpPr txBox="1"/>
          <p:nvPr/>
        </p:nvSpPr>
        <p:spPr>
          <a:xfrm>
            <a:off x="955963" y="1026797"/>
            <a:ext cx="10110354" cy="5262979"/>
          </a:xfrm>
          <a:prstGeom prst="rect">
            <a:avLst/>
          </a:prstGeom>
          <a:noFill/>
        </p:spPr>
        <p:txBody>
          <a:bodyPr wrap="square" rtlCol="0">
            <a:spAutoFit/>
          </a:bodyPr>
          <a:lstStyle/>
          <a:p>
            <a:r>
              <a:rPr lang="es-ES" sz="2400" dirty="0">
                <a:latin typeface="Smooch Sans" pitchFamily="2" charset="0"/>
              </a:rPr>
              <a:t>Las colecciones son tipos de datos especiales que pueden albergar cualquier tipo de objeto de Python en su interior:</a:t>
            </a:r>
          </a:p>
          <a:p>
            <a:endParaRPr lang="es-ES" sz="2400" dirty="0">
              <a:latin typeface="Smooch Sans" pitchFamily="2" charset="0"/>
            </a:endParaRPr>
          </a:p>
          <a:p>
            <a:endParaRPr lang="es-ES" sz="2400" dirty="0">
              <a:latin typeface="Smooch Sans" pitchFamily="2" charset="0"/>
            </a:endParaRPr>
          </a:p>
          <a:p>
            <a:endParaRPr lang="es-ES" sz="2400" dirty="0">
              <a:latin typeface="Smooch Sans" pitchFamily="2" charset="0"/>
            </a:endParaRPr>
          </a:p>
          <a:p>
            <a:endParaRPr lang="es-ES" sz="2400" dirty="0">
              <a:latin typeface="Smooch Sans" pitchFamily="2" charset="0"/>
            </a:endParaRPr>
          </a:p>
          <a:p>
            <a:endParaRPr lang="es-ES" sz="2400" dirty="0">
              <a:latin typeface="Smooch Sans" pitchFamily="2" charset="0"/>
            </a:endParaRPr>
          </a:p>
          <a:p>
            <a:endParaRPr lang="es-ES" sz="2400" dirty="0">
              <a:latin typeface="Smooch Sans" pitchFamily="2" charset="0"/>
            </a:endParaRPr>
          </a:p>
          <a:p>
            <a:endParaRPr lang="es-ES" sz="2400" dirty="0">
              <a:latin typeface="Smooch Sans" pitchFamily="2" charset="0"/>
            </a:endParaRPr>
          </a:p>
          <a:p>
            <a:pPr marL="342900" indent="-342900">
              <a:buFontTx/>
              <a:buChar char="-"/>
            </a:pPr>
            <a:r>
              <a:rPr lang="es-ES" sz="2400" dirty="0">
                <a:latin typeface="Smooch Sans" pitchFamily="2" charset="0"/>
              </a:rPr>
              <a:t>Puede consultarse el número de elementos de una colección con </a:t>
            </a:r>
            <a:r>
              <a:rPr lang="es-ES" sz="2400" i="1" dirty="0" err="1">
                <a:latin typeface="Smooch Sans" pitchFamily="2" charset="0"/>
              </a:rPr>
              <a:t>len</a:t>
            </a:r>
            <a:r>
              <a:rPr lang="es-ES" sz="2400" i="1" dirty="0">
                <a:latin typeface="Smooch Sans" pitchFamily="2" charset="0"/>
              </a:rPr>
              <a:t>().</a:t>
            </a:r>
          </a:p>
          <a:p>
            <a:pPr marL="342900" indent="-342900">
              <a:buFontTx/>
              <a:buChar char="-"/>
            </a:pPr>
            <a:r>
              <a:rPr lang="es-ES" sz="2400" dirty="0">
                <a:latin typeface="Smooch Sans" pitchFamily="2" charset="0"/>
              </a:rPr>
              <a:t>La diferencia entre listas y tuplas es que las listas pueden modificarse, pero no las tuplas.</a:t>
            </a:r>
          </a:p>
          <a:p>
            <a:pPr marL="342900" indent="-342900">
              <a:buFontTx/>
              <a:buChar char="-"/>
            </a:pPr>
            <a:r>
              <a:rPr lang="es-ES" sz="2400" dirty="0">
                <a:latin typeface="Smooch Sans" pitchFamily="2" charset="0"/>
              </a:rPr>
              <a:t>Los sets son también similares, pero no pueden contener valores iguales. </a:t>
            </a:r>
          </a:p>
          <a:p>
            <a:pPr marL="342900" indent="-342900">
              <a:buFontTx/>
              <a:buChar char="-"/>
            </a:pPr>
            <a:r>
              <a:rPr lang="es-ES" sz="2400" dirty="0">
                <a:latin typeface="Smooch Sans" pitchFamily="2" charset="0"/>
              </a:rPr>
              <a:t>Una tupla se define con una coma, no con paréntesis. Los paréntesis por si solos aíslan operaciones.</a:t>
            </a:r>
          </a:p>
        </p:txBody>
      </p:sp>
      <p:graphicFrame>
        <p:nvGraphicFramePr>
          <p:cNvPr id="13" name="Tabla 7">
            <a:extLst>
              <a:ext uri="{FF2B5EF4-FFF2-40B4-BE49-F238E27FC236}">
                <a16:creationId xmlns:a16="http://schemas.microsoft.com/office/drawing/2014/main" id="{15504F67-2212-4C64-9D99-8D1396FF814E}"/>
              </a:ext>
            </a:extLst>
          </p:cNvPr>
          <p:cNvGraphicFramePr>
            <a:graphicFrameLocks noGrp="1"/>
          </p:cNvGraphicFramePr>
          <p:nvPr>
            <p:extLst>
              <p:ext uri="{D42A27DB-BD31-4B8C-83A1-F6EECF244321}">
                <p14:modId xmlns:p14="http://schemas.microsoft.com/office/powerpoint/2010/main" val="417822525"/>
              </p:ext>
            </p:extLst>
          </p:nvPr>
        </p:nvGraphicFramePr>
        <p:xfrm>
          <a:off x="1508281" y="1916724"/>
          <a:ext cx="9005718" cy="2286000"/>
        </p:xfrm>
        <a:graphic>
          <a:graphicData uri="http://schemas.openxmlformats.org/drawingml/2006/table">
            <a:tbl>
              <a:tblPr firstRow="1" bandRow="1">
                <a:tableStyleId>{073A0DAA-6AF3-43AB-8588-CEC1D06C72B9}</a:tableStyleId>
              </a:tblPr>
              <a:tblGrid>
                <a:gridCol w="3001906">
                  <a:extLst>
                    <a:ext uri="{9D8B030D-6E8A-4147-A177-3AD203B41FA5}">
                      <a16:colId xmlns:a16="http://schemas.microsoft.com/office/drawing/2014/main" val="1889482537"/>
                    </a:ext>
                  </a:extLst>
                </a:gridCol>
                <a:gridCol w="3001906">
                  <a:extLst>
                    <a:ext uri="{9D8B030D-6E8A-4147-A177-3AD203B41FA5}">
                      <a16:colId xmlns:a16="http://schemas.microsoft.com/office/drawing/2014/main" val="2652667668"/>
                    </a:ext>
                  </a:extLst>
                </a:gridCol>
                <a:gridCol w="3001906">
                  <a:extLst>
                    <a:ext uri="{9D8B030D-6E8A-4147-A177-3AD203B41FA5}">
                      <a16:colId xmlns:a16="http://schemas.microsoft.com/office/drawing/2014/main" val="3475102496"/>
                    </a:ext>
                  </a:extLst>
                </a:gridCol>
              </a:tblGrid>
              <a:tr h="319845">
                <a:tc>
                  <a:txBody>
                    <a:bodyPr/>
                    <a:lstStyle/>
                    <a:p>
                      <a:r>
                        <a:rPr lang="es-ES" sz="2000" dirty="0">
                          <a:latin typeface="Consolas" panose="020B0609020204030204" pitchFamily="49" charset="0"/>
                        </a:rPr>
                        <a:t>Tipo</a:t>
                      </a:r>
                    </a:p>
                  </a:txBody>
                  <a:tcPr/>
                </a:tc>
                <a:tc>
                  <a:txBody>
                    <a:bodyPr/>
                    <a:lstStyle/>
                    <a:p>
                      <a:r>
                        <a:rPr lang="es-ES" sz="2000" dirty="0">
                          <a:latin typeface="Consolas" panose="020B0609020204030204" pitchFamily="49" charset="0"/>
                        </a:rPr>
                        <a:t>Nombre</a:t>
                      </a:r>
                    </a:p>
                  </a:txBody>
                  <a:tcPr/>
                </a:tc>
                <a:tc>
                  <a:txBody>
                    <a:bodyPr/>
                    <a:lstStyle/>
                    <a:p>
                      <a:r>
                        <a:rPr lang="es-ES" sz="2000" dirty="0">
                          <a:latin typeface="Consolas" panose="020B0609020204030204" pitchFamily="49" charset="0"/>
                        </a:rPr>
                        <a:t>Ejemplo</a:t>
                      </a:r>
                    </a:p>
                  </a:txBody>
                  <a:tcPr/>
                </a:tc>
                <a:extLst>
                  <a:ext uri="{0D108BD9-81ED-4DB2-BD59-A6C34878D82A}">
                    <a16:rowId xmlns:a16="http://schemas.microsoft.com/office/drawing/2014/main" val="1979183848"/>
                  </a:ext>
                </a:extLst>
              </a:tr>
              <a:tr h="319845">
                <a:tc>
                  <a:txBody>
                    <a:bodyPr/>
                    <a:lstStyle/>
                    <a:p>
                      <a:r>
                        <a:rPr lang="es-ES" sz="2000" dirty="0">
                          <a:latin typeface="Consolas" panose="020B0609020204030204" pitchFamily="49" charset="0"/>
                        </a:rPr>
                        <a:t>Listas o </a:t>
                      </a:r>
                      <a:r>
                        <a:rPr lang="es-ES" sz="2000" dirty="0" err="1">
                          <a:latin typeface="Consolas" panose="020B0609020204030204" pitchFamily="49" charset="0"/>
                        </a:rPr>
                        <a:t>arrays</a:t>
                      </a:r>
                      <a:endParaRPr lang="es-ES" sz="2000" dirty="0">
                        <a:latin typeface="Consolas" panose="020B0609020204030204" pitchFamily="49" charset="0"/>
                      </a:endParaRPr>
                    </a:p>
                  </a:txBody>
                  <a:tcPr/>
                </a:tc>
                <a:tc>
                  <a:txBody>
                    <a:bodyPr/>
                    <a:lstStyle/>
                    <a:p>
                      <a:r>
                        <a:rPr lang="es-ES" sz="2000" dirty="0">
                          <a:latin typeface="Consolas" panose="020B0609020204030204" pitchFamily="49" charset="0"/>
                        </a:rPr>
                        <a:t>(</a:t>
                      </a:r>
                      <a:r>
                        <a:rPr lang="es-ES" sz="2000" dirty="0" err="1">
                          <a:latin typeface="Consolas" panose="020B0609020204030204" pitchFamily="49" charset="0"/>
                        </a:rPr>
                        <a:t>list</a:t>
                      </a:r>
                      <a:r>
                        <a:rPr lang="es-ES" sz="2000" dirty="0">
                          <a:latin typeface="Consolas" panose="020B0609020204030204" pitchFamily="49" charset="0"/>
                        </a:rPr>
                        <a:t>)</a:t>
                      </a:r>
                    </a:p>
                  </a:txBody>
                  <a:tcPr/>
                </a:tc>
                <a:tc>
                  <a:txBody>
                    <a:bodyPr/>
                    <a:lstStyle/>
                    <a:p>
                      <a:r>
                        <a:rPr lang="es-ES" sz="2000" dirty="0">
                          <a:latin typeface="Consolas" panose="020B0609020204030204" pitchFamily="49" charset="0"/>
                        </a:rPr>
                        <a:t>[1, 1.0, …, ‘</a:t>
                      </a:r>
                      <a:r>
                        <a:rPr lang="es-ES" sz="2000" dirty="0" err="1">
                          <a:latin typeface="Consolas" panose="020B0609020204030204" pitchFamily="49" charset="0"/>
                        </a:rPr>
                        <a:t>hello</a:t>
                      </a:r>
                      <a:r>
                        <a:rPr lang="es-ES" sz="2000" dirty="0">
                          <a:latin typeface="Consolas" panose="020B0609020204030204" pitchFamily="49" charset="0"/>
                        </a:rPr>
                        <a:t>’]</a:t>
                      </a:r>
                    </a:p>
                  </a:txBody>
                  <a:tcPr/>
                </a:tc>
                <a:extLst>
                  <a:ext uri="{0D108BD9-81ED-4DB2-BD59-A6C34878D82A}">
                    <a16:rowId xmlns:a16="http://schemas.microsoft.com/office/drawing/2014/main" val="884995142"/>
                  </a:ext>
                </a:extLst>
              </a:tr>
              <a:tr h="319845">
                <a:tc>
                  <a:txBody>
                    <a:bodyPr/>
                    <a:lstStyle/>
                    <a:p>
                      <a:r>
                        <a:rPr lang="es-ES" sz="2000" dirty="0">
                          <a:latin typeface="Consolas" panose="020B0609020204030204" pitchFamily="49" charset="0"/>
                        </a:rPr>
                        <a:t>Tuplas</a:t>
                      </a:r>
                    </a:p>
                  </a:txBody>
                  <a:tcPr/>
                </a:tc>
                <a:tc>
                  <a:txBody>
                    <a:bodyPr/>
                    <a:lstStyle/>
                    <a:p>
                      <a:r>
                        <a:rPr lang="es-ES" sz="2000" dirty="0">
                          <a:latin typeface="Consolas" panose="020B0609020204030204" pitchFamily="49" charset="0"/>
                        </a:rPr>
                        <a:t>(</a:t>
                      </a:r>
                      <a:r>
                        <a:rPr lang="es-ES" sz="2000" dirty="0" err="1">
                          <a:latin typeface="Consolas" panose="020B0609020204030204" pitchFamily="49" charset="0"/>
                        </a:rPr>
                        <a:t>tuple</a:t>
                      </a:r>
                      <a:r>
                        <a:rPr lang="es-ES" sz="2000" dirty="0">
                          <a:latin typeface="Consolas" panose="020B0609020204030204" pitchFamily="49" charset="0"/>
                        </a:rPr>
                        <a:t>)</a:t>
                      </a:r>
                    </a:p>
                  </a:txBody>
                  <a:tcPr/>
                </a:tc>
                <a:tc>
                  <a:txBody>
                    <a:bodyPr/>
                    <a:lstStyle/>
                    <a:p>
                      <a:r>
                        <a:rPr lang="es-ES" sz="2000" dirty="0">
                          <a:latin typeface="Consolas" panose="020B0609020204030204" pitchFamily="49" charset="0"/>
                        </a:rPr>
                        <a:t>(1, 1.0, …, ‘</a:t>
                      </a:r>
                      <a:r>
                        <a:rPr lang="es-ES" sz="2000" dirty="0" err="1">
                          <a:latin typeface="Consolas" panose="020B0609020204030204" pitchFamily="49" charset="0"/>
                        </a:rPr>
                        <a:t>hello</a:t>
                      </a:r>
                      <a:r>
                        <a:rPr lang="es-ES" sz="2000" dirty="0">
                          <a:latin typeface="Consolas" panose="020B0609020204030204" pitchFamily="49" charset="0"/>
                        </a:rPr>
                        <a:t>’)</a:t>
                      </a:r>
                    </a:p>
                  </a:txBody>
                  <a:tcPr/>
                </a:tc>
                <a:extLst>
                  <a:ext uri="{0D108BD9-81ED-4DB2-BD59-A6C34878D82A}">
                    <a16:rowId xmlns:a16="http://schemas.microsoft.com/office/drawing/2014/main" val="3680107773"/>
                  </a:ext>
                </a:extLst>
              </a:tr>
              <a:tr h="319845">
                <a:tc>
                  <a:txBody>
                    <a:bodyPr/>
                    <a:lstStyle/>
                    <a:p>
                      <a:r>
                        <a:rPr lang="es-ES" sz="2000" dirty="0">
                          <a:latin typeface="Consolas" panose="020B0609020204030204" pitchFamily="49" charset="0"/>
                        </a:rPr>
                        <a:t>Sets</a:t>
                      </a:r>
                    </a:p>
                  </a:txBody>
                  <a:tcPr/>
                </a:tc>
                <a:tc>
                  <a:txBody>
                    <a:bodyPr/>
                    <a:lstStyle/>
                    <a:p>
                      <a:r>
                        <a:rPr lang="es-ES" sz="2000" dirty="0">
                          <a:latin typeface="Consolas" panose="020B0609020204030204" pitchFamily="49" charset="0"/>
                        </a:rPr>
                        <a:t>(set)</a:t>
                      </a:r>
                    </a:p>
                  </a:txBody>
                  <a:tcPr/>
                </a:tc>
                <a:tc>
                  <a:txBody>
                    <a:bodyPr/>
                    <a:lstStyle/>
                    <a:p>
                      <a:r>
                        <a:rPr lang="es-ES" sz="2000" dirty="0">
                          <a:latin typeface="Consolas" panose="020B0609020204030204" pitchFamily="49" charset="0"/>
                        </a:rPr>
                        <a:t>{1, 1.0, …, ‘</a:t>
                      </a:r>
                      <a:r>
                        <a:rPr lang="es-ES" sz="2000" dirty="0" err="1">
                          <a:latin typeface="Consolas" panose="020B0609020204030204" pitchFamily="49" charset="0"/>
                        </a:rPr>
                        <a:t>hello</a:t>
                      </a:r>
                      <a:r>
                        <a:rPr lang="es-ES" sz="2000" dirty="0">
                          <a:latin typeface="Consolas" panose="020B0609020204030204" pitchFamily="49" charset="0"/>
                        </a:rPr>
                        <a:t>’}</a:t>
                      </a:r>
                    </a:p>
                  </a:txBody>
                  <a:tcPr/>
                </a:tc>
                <a:extLst>
                  <a:ext uri="{0D108BD9-81ED-4DB2-BD59-A6C34878D82A}">
                    <a16:rowId xmlns:a16="http://schemas.microsoft.com/office/drawing/2014/main" val="990541657"/>
                  </a:ext>
                </a:extLst>
              </a:tr>
              <a:tr h="319845">
                <a:tc>
                  <a:txBody>
                    <a:bodyPr/>
                    <a:lstStyle/>
                    <a:p>
                      <a:r>
                        <a:rPr lang="es-ES" sz="2000" dirty="0">
                          <a:latin typeface="Consolas" panose="020B0609020204030204" pitchFamily="49" charset="0"/>
                        </a:rPr>
                        <a:t>Diccionarios</a:t>
                      </a:r>
                    </a:p>
                  </a:txBody>
                  <a:tcPr/>
                </a:tc>
                <a:tc>
                  <a:txBody>
                    <a:bodyPr/>
                    <a:lstStyle/>
                    <a:p>
                      <a:r>
                        <a:rPr lang="es-ES" sz="2000" dirty="0">
                          <a:latin typeface="Consolas" panose="020B0609020204030204" pitchFamily="49" charset="0"/>
                        </a:rPr>
                        <a:t>(</a:t>
                      </a:r>
                      <a:r>
                        <a:rPr lang="es-ES" sz="2000" dirty="0" err="1">
                          <a:latin typeface="Consolas" panose="020B0609020204030204" pitchFamily="49" charset="0"/>
                        </a:rPr>
                        <a:t>dict</a:t>
                      </a:r>
                      <a:r>
                        <a:rPr lang="es-ES" sz="2000" dirty="0">
                          <a:latin typeface="Consolas" panose="020B0609020204030204" pitchFamily="49" charset="0"/>
                        </a:rPr>
                        <a:t>)</a:t>
                      </a:r>
                    </a:p>
                  </a:txBody>
                  <a:tcPr/>
                </a:tc>
                <a:tc>
                  <a:txBody>
                    <a:bodyPr/>
                    <a:lstStyle/>
                    <a:p>
                      <a:r>
                        <a:rPr lang="es-ES" sz="2000" dirty="0">
                          <a:latin typeface="Consolas" panose="020B0609020204030204" pitchFamily="49" charset="0"/>
                        </a:rPr>
                        <a:t>{‘entero’: 1, ‘</a:t>
                      </a:r>
                      <a:r>
                        <a:rPr lang="es-ES" sz="2000" dirty="0" err="1">
                          <a:latin typeface="Consolas" panose="020B0609020204030204" pitchFamily="49" charset="0"/>
                        </a:rPr>
                        <a:t>string</a:t>
                      </a:r>
                      <a:r>
                        <a:rPr lang="es-ES" sz="2000" dirty="0">
                          <a:latin typeface="Consolas" panose="020B0609020204030204" pitchFamily="49" charset="0"/>
                        </a:rPr>
                        <a:t>’: ‘</a:t>
                      </a:r>
                      <a:r>
                        <a:rPr lang="es-ES" sz="2000" dirty="0" err="1">
                          <a:latin typeface="Consolas" panose="020B0609020204030204" pitchFamily="49" charset="0"/>
                        </a:rPr>
                        <a:t>hello</a:t>
                      </a:r>
                      <a:r>
                        <a:rPr lang="es-ES" sz="2000" dirty="0">
                          <a:latin typeface="Consolas" panose="020B0609020204030204" pitchFamily="49" charset="0"/>
                        </a:rPr>
                        <a:t>’}</a:t>
                      </a:r>
                    </a:p>
                  </a:txBody>
                  <a:tcPr/>
                </a:tc>
                <a:extLst>
                  <a:ext uri="{0D108BD9-81ED-4DB2-BD59-A6C34878D82A}">
                    <a16:rowId xmlns:a16="http://schemas.microsoft.com/office/drawing/2014/main" val="589847843"/>
                  </a:ext>
                </a:extLst>
              </a:tr>
            </a:tbl>
          </a:graphicData>
        </a:graphic>
      </p:graphicFrame>
    </p:spTree>
    <p:extLst>
      <p:ext uri="{BB962C8B-B14F-4D97-AF65-F5344CB8AC3E}">
        <p14:creationId xmlns:p14="http://schemas.microsoft.com/office/powerpoint/2010/main" val="33852236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E6B142F6-FA4E-483D-8DB6-012460C9EF24}"/>
              </a:ext>
            </a:extLst>
          </p:cNvPr>
          <p:cNvSpPr txBox="1"/>
          <p:nvPr/>
        </p:nvSpPr>
        <p:spPr>
          <a:xfrm>
            <a:off x="841664" y="582689"/>
            <a:ext cx="7036244" cy="646331"/>
          </a:xfrm>
          <a:prstGeom prst="rect">
            <a:avLst/>
          </a:prstGeom>
          <a:noFill/>
        </p:spPr>
        <p:txBody>
          <a:bodyPr wrap="square" rtlCol="0">
            <a:spAutoFit/>
          </a:bodyPr>
          <a:lstStyle/>
          <a:p>
            <a:r>
              <a:rPr lang="es-ES" sz="3600" dirty="0">
                <a:latin typeface="Smooch Sans" pitchFamily="2" charset="0"/>
              </a:rPr>
              <a:t>Asignación de variables</a:t>
            </a:r>
          </a:p>
        </p:txBody>
      </p:sp>
      <p:sp>
        <p:nvSpPr>
          <p:cNvPr id="3" name="CuadroTexto 2">
            <a:extLst>
              <a:ext uri="{FF2B5EF4-FFF2-40B4-BE49-F238E27FC236}">
                <a16:creationId xmlns:a16="http://schemas.microsoft.com/office/drawing/2014/main" id="{13F4F5F8-7474-4E55-BE83-BC0E6DA2E60C}"/>
              </a:ext>
            </a:extLst>
          </p:cNvPr>
          <p:cNvSpPr txBox="1"/>
          <p:nvPr/>
        </p:nvSpPr>
        <p:spPr>
          <a:xfrm>
            <a:off x="955964" y="1315649"/>
            <a:ext cx="10110354" cy="2677656"/>
          </a:xfrm>
          <a:prstGeom prst="rect">
            <a:avLst/>
          </a:prstGeom>
          <a:noFill/>
        </p:spPr>
        <p:txBody>
          <a:bodyPr wrap="square" rtlCol="0">
            <a:spAutoFit/>
          </a:bodyPr>
          <a:lstStyle/>
          <a:p>
            <a:r>
              <a:rPr lang="es-ES" sz="2400" dirty="0">
                <a:latin typeface="Smooch Sans" pitchFamily="2" charset="0"/>
              </a:rPr>
              <a:t>La asignación de variables en Python se realiza con el operador `=` a un nombre que no sea una palabra reservada, simplemente: </a:t>
            </a:r>
            <a:r>
              <a:rPr lang="es-ES" sz="2400" dirty="0">
                <a:highlight>
                  <a:srgbClr val="000000"/>
                </a:highlight>
                <a:latin typeface="Smooch Sans" pitchFamily="2" charset="0"/>
              </a:rPr>
              <a:t>  </a:t>
            </a:r>
            <a:r>
              <a:rPr lang="es-ES" dirty="0">
                <a:highlight>
                  <a:srgbClr val="000000"/>
                </a:highlight>
                <a:latin typeface="Consolas" panose="020B0609020204030204" pitchFamily="49" charset="0"/>
              </a:rPr>
              <a:t>a = 1 </a:t>
            </a:r>
            <a:r>
              <a:rPr lang="es-ES" sz="2400" dirty="0">
                <a:highlight>
                  <a:srgbClr val="000000"/>
                </a:highlight>
                <a:latin typeface="Smooch Sans" pitchFamily="2" charset="0"/>
              </a:rPr>
              <a:t>.      </a:t>
            </a:r>
          </a:p>
          <a:p>
            <a:endParaRPr lang="es-ES" sz="2400" dirty="0">
              <a:highlight>
                <a:srgbClr val="000000"/>
              </a:highlight>
              <a:latin typeface="Smooch Sans" pitchFamily="2" charset="0"/>
            </a:endParaRPr>
          </a:p>
          <a:p>
            <a:r>
              <a:rPr lang="es-ES" sz="2400" dirty="0">
                <a:latin typeface="Smooch Sans" pitchFamily="2" charset="0"/>
              </a:rPr>
              <a:t>Las palabras reservadas en Python son las siguientes:</a:t>
            </a:r>
          </a:p>
          <a:p>
            <a:endParaRPr lang="es-ES" sz="2400" dirty="0">
              <a:latin typeface="Smooch Sans" pitchFamily="2" charset="0"/>
            </a:endParaRPr>
          </a:p>
          <a:p>
            <a:endParaRPr lang="es-ES" sz="2400" dirty="0">
              <a:latin typeface="Smooch Sans" pitchFamily="2" charset="0"/>
            </a:endParaRPr>
          </a:p>
          <a:p>
            <a:endParaRPr lang="es-ES" sz="2400" dirty="0">
              <a:latin typeface="Smooch Sans" pitchFamily="2" charset="0"/>
            </a:endParaRPr>
          </a:p>
        </p:txBody>
      </p:sp>
      <p:sp>
        <p:nvSpPr>
          <p:cNvPr id="6" name="CuadroTexto 5">
            <a:extLst>
              <a:ext uri="{FF2B5EF4-FFF2-40B4-BE49-F238E27FC236}">
                <a16:creationId xmlns:a16="http://schemas.microsoft.com/office/drawing/2014/main" id="{FADA4320-98BA-4D9C-AA01-C629E095990B}"/>
              </a:ext>
            </a:extLst>
          </p:cNvPr>
          <p:cNvSpPr txBox="1"/>
          <p:nvPr/>
        </p:nvSpPr>
        <p:spPr>
          <a:xfrm>
            <a:off x="1610591" y="3013365"/>
            <a:ext cx="9455727" cy="2308324"/>
          </a:xfrm>
          <a:prstGeom prst="rect">
            <a:avLst/>
          </a:prstGeom>
          <a:solidFill>
            <a:schemeClr val="bg1"/>
          </a:solidFill>
        </p:spPr>
        <p:txBody>
          <a:bodyPr wrap="square" numCol="5" rtlCol="0">
            <a:spAutoFit/>
          </a:bodyPr>
          <a:lstStyle/>
          <a:p>
            <a:pPr algn="ctr"/>
            <a:r>
              <a:rPr lang="en-US" dirty="0">
                <a:latin typeface="Consolas" panose="020B0609020204030204" pitchFamily="49" charset="0"/>
              </a:rPr>
              <a:t>False</a:t>
            </a:r>
          </a:p>
          <a:p>
            <a:pPr algn="ctr"/>
            <a:r>
              <a:rPr lang="en-US" dirty="0">
                <a:latin typeface="Consolas" panose="020B0609020204030204" pitchFamily="49" charset="0"/>
              </a:rPr>
              <a:t>None</a:t>
            </a:r>
          </a:p>
          <a:p>
            <a:pPr algn="ctr"/>
            <a:r>
              <a:rPr lang="en-US" dirty="0">
                <a:latin typeface="Consolas" panose="020B0609020204030204" pitchFamily="49" charset="0"/>
              </a:rPr>
              <a:t>True</a:t>
            </a:r>
          </a:p>
          <a:p>
            <a:pPr algn="ctr"/>
            <a:r>
              <a:rPr lang="en-US" dirty="0">
                <a:latin typeface="Consolas" panose="020B0609020204030204" pitchFamily="49" charset="0"/>
              </a:rPr>
              <a:t>and</a:t>
            </a:r>
          </a:p>
          <a:p>
            <a:pPr algn="ctr"/>
            <a:r>
              <a:rPr lang="en-US" dirty="0">
                <a:latin typeface="Consolas" panose="020B0609020204030204" pitchFamily="49" charset="0"/>
              </a:rPr>
              <a:t>as</a:t>
            </a:r>
          </a:p>
          <a:p>
            <a:pPr algn="ctr"/>
            <a:r>
              <a:rPr lang="en-US" dirty="0">
                <a:latin typeface="Consolas" panose="020B0609020204030204" pitchFamily="49" charset="0"/>
              </a:rPr>
              <a:t>assert</a:t>
            </a:r>
          </a:p>
          <a:p>
            <a:pPr algn="ctr"/>
            <a:r>
              <a:rPr lang="en-US" dirty="0">
                <a:latin typeface="Consolas" panose="020B0609020204030204" pitchFamily="49" charset="0"/>
              </a:rPr>
              <a:t>async</a:t>
            </a:r>
          </a:p>
          <a:p>
            <a:pPr algn="ctr"/>
            <a:r>
              <a:rPr lang="en-US" dirty="0">
                <a:latin typeface="Consolas" panose="020B0609020204030204" pitchFamily="49" charset="0"/>
              </a:rPr>
              <a:t>await</a:t>
            </a:r>
          </a:p>
          <a:p>
            <a:pPr algn="ctr"/>
            <a:r>
              <a:rPr lang="en-US" dirty="0">
                <a:latin typeface="Consolas" panose="020B0609020204030204" pitchFamily="49" charset="0"/>
              </a:rPr>
              <a:t>break</a:t>
            </a:r>
          </a:p>
          <a:p>
            <a:pPr algn="ctr"/>
            <a:r>
              <a:rPr lang="en-US" dirty="0">
                <a:latin typeface="Consolas" panose="020B0609020204030204" pitchFamily="49" charset="0"/>
              </a:rPr>
              <a:t>class</a:t>
            </a:r>
          </a:p>
          <a:p>
            <a:pPr algn="ctr"/>
            <a:r>
              <a:rPr lang="en-US" dirty="0">
                <a:latin typeface="Consolas" panose="020B0609020204030204" pitchFamily="49" charset="0"/>
              </a:rPr>
              <a:t>continue</a:t>
            </a:r>
          </a:p>
          <a:p>
            <a:pPr algn="ctr"/>
            <a:r>
              <a:rPr lang="en-US" dirty="0">
                <a:latin typeface="Consolas" panose="020B0609020204030204" pitchFamily="49" charset="0"/>
              </a:rPr>
              <a:t>def</a:t>
            </a:r>
          </a:p>
          <a:p>
            <a:pPr algn="ctr"/>
            <a:r>
              <a:rPr lang="en-US" dirty="0">
                <a:latin typeface="Consolas" panose="020B0609020204030204" pitchFamily="49" charset="0"/>
              </a:rPr>
              <a:t>del</a:t>
            </a:r>
          </a:p>
          <a:p>
            <a:pPr algn="ctr"/>
            <a:r>
              <a:rPr lang="en-US" dirty="0" err="1">
                <a:latin typeface="Consolas" panose="020B0609020204030204" pitchFamily="49" charset="0"/>
              </a:rPr>
              <a:t>elif</a:t>
            </a:r>
            <a:endParaRPr lang="en-US" dirty="0">
              <a:latin typeface="Consolas" panose="020B0609020204030204" pitchFamily="49" charset="0"/>
            </a:endParaRPr>
          </a:p>
          <a:p>
            <a:pPr algn="ctr"/>
            <a:r>
              <a:rPr lang="en-US" dirty="0">
                <a:latin typeface="Consolas" panose="020B0609020204030204" pitchFamily="49" charset="0"/>
              </a:rPr>
              <a:t>else</a:t>
            </a:r>
          </a:p>
          <a:p>
            <a:pPr algn="ctr"/>
            <a:r>
              <a:rPr lang="en-US" dirty="0">
                <a:latin typeface="Consolas" panose="020B0609020204030204" pitchFamily="49" charset="0"/>
              </a:rPr>
              <a:t>except</a:t>
            </a:r>
          </a:p>
          <a:p>
            <a:pPr algn="ctr"/>
            <a:r>
              <a:rPr lang="en-US" dirty="0">
                <a:latin typeface="Consolas" panose="020B0609020204030204" pitchFamily="49" charset="0"/>
              </a:rPr>
              <a:t>finally</a:t>
            </a:r>
          </a:p>
          <a:p>
            <a:pPr algn="ctr"/>
            <a:r>
              <a:rPr lang="en-US" dirty="0">
                <a:latin typeface="Consolas" panose="020B0609020204030204" pitchFamily="49" charset="0"/>
              </a:rPr>
              <a:t>for</a:t>
            </a:r>
          </a:p>
          <a:p>
            <a:pPr algn="ctr"/>
            <a:r>
              <a:rPr lang="en-US" dirty="0">
                <a:latin typeface="Consolas" panose="020B0609020204030204" pitchFamily="49" charset="0"/>
              </a:rPr>
              <a:t>from</a:t>
            </a:r>
          </a:p>
          <a:p>
            <a:pPr algn="ctr"/>
            <a:r>
              <a:rPr lang="en-US" dirty="0">
                <a:latin typeface="Consolas" panose="020B0609020204030204" pitchFamily="49" charset="0"/>
              </a:rPr>
              <a:t>global</a:t>
            </a:r>
          </a:p>
          <a:p>
            <a:pPr algn="ctr"/>
            <a:r>
              <a:rPr lang="en-US" dirty="0">
                <a:latin typeface="Consolas" panose="020B0609020204030204" pitchFamily="49" charset="0"/>
              </a:rPr>
              <a:t>if</a:t>
            </a:r>
          </a:p>
          <a:p>
            <a:pPr algn="ctr"/>
            <a:r>
              <a:rPr lang="en-US" dirty="0">
                <a:latin typeface="Consolas" panose="020B0609020204030204" pitchFamily="49" charset="0"/>
              </a:rPr>
              <a:t>import</a:t>
            </a:r>
          </a:p>
          <a:p>
            <a:pPr algn="ctr"/>
            <a:r>
              <a:rPr lang="en-US" dirty="0">
                <a:latin typeface="Consolas" panose="020B0609020204030204" pitchFamily="49" charset="0"/>
              </a:rPr>
              <a:t>in</a:t>
            </a:r>
          </a:p>
          <a:p>
            <a:pPr algn="ctr"/>
            <a:r>
              <a:rPr lang="en-US" dirty="0">
                <a:latin typeface="Consolas" panose="020B0609020204030204" pitchFamily="49" charset="0"/>
              </a:rPr>
              <a:t>is</a:t>
            </a:r>
          </a:p>
          <a:p>
            <a:pPr algn="ctr"/>
            <a:r>
              <a:rPr lang="en-US" dirty="0">
                <a:latin typeface="Consolas" panose="020B0609020204030204" pitchFamily="49" charset="0"/>
              </a:rPr>
              <a:t>lambda</a:t>
            </a:r>
          </a:p>
          <a:p>
            <a:pPr algn="ctr"/>
            <a:r>
              <a:rPr lang="en-US" dirty="0">
                <a:latin typeface="Consolas" panose="020B0609020204030204" pitchFamily="49" charset="0"/>
              </a:rPr>
              <a:t>nonlocal</a:t>
            </a:r>
          </a:p>
          <a:p>
            <a:pPr algn="ctr"/>
            <a:r>
              <a:rPr lang="en-US" dirty="0">
                <a:latin typeface="Consolas" panose="020B0609020204030204" pitchFamily="49" charset="0"/>
              </a:rPr>
              <a:t>not</a:t>
            </a:r>
          </a:p>
          <a:p>
            <a:pPr algn="ctr"/>
            <a:r>
              <a:rPr lang="en-US" dirty="0">
                <a:latin typeface="Consolas" panose="020B0609020204030204" pitchFamily="49" charset="0"/>
              </a:rPr>
              <a:t>or</a:t>
            </a:r>
          </a:p>
          <a:p>
            <a:pPr algn="ctr"/>
            <a:r>
              <a:rPr lang="en-US" dirty="0">
                <a:latin typeface="Consolas" panose="020B0609020204030204" pitchFamily="49" charset="0"/>
              </a:rPr>
              <a:t>pass</a:t>
            </a:r>
          </a:p>
          <a:p>
            <a:pPr algn="ctr"/>
            <a:r>
              <a:rPr lang="en-US" dirty="0">
                <a:latin typeface="Consolas" panose="020B0609020204030204" pitchFamily="49" charset="0"/>
              </a:rPr>
              <a:t>raise</a:t>
            </a:r>
          </a:p>
          <a:p>
            <a:pPr algn="ctr"/>
            <a:r>
              <a:rPr lang="en-US" dirty="0">
                <a:latin typeface="Consolas" panose="020B0609020204030204" pitchFamily="49" charset="0"/>
              </a:rPr>
              <a:t>return</a:t>
            </a:r>
          </a:p>
          <a:p>
            <a:pPr algn="ctr"/>
            <a:r>
              <a:rPr lang="en-US" dirty="0">
                <a:latin typeface="Consolas" panose="020B0609020204030204" pitchFamily="49" charset="0"/>
              </a:rPr>
              <a:t>try</a:t>
            </a:r>
          </a:p>
          <a:p>
            <a:pPr algn="ctr"/>
            <a:r>
              <a:rPr lang="en-US" dirty="0">
                <a:latin typeface="Consolas" panose="020B0609020204030204" pitchFamily="49" charset="0"/>
              </a:rPr>
              <a:t>while</a:t>
            </a:r>
          </a:p>
          <a:p>
            <a:pPr algn="ctr"/>
            <a:r>
              <a:rPr lang="en-US" dirty="0">
                <a:latin typeface="Consolas" panose="020B0609020204030204" pitchFamily="49" charset="0"/>
              </a:rPr>
              <a:t>with</a:t>
            </a:r>
          </a:p>
          <a:p>
            <a:pPr algn="ctr"/>
            <a:r>
              <a:rPr lang="en-US" dirty="0">
                <a:latin typeface="Consolas" panose="020B0609020204030204" pitchFamily="49" charset="0"/>
              </a:rPr>
              <a:t>yield</a:t>
            </a:r>
            <a:endParaRPr lang="es-ES" dirty="0">
              <a:latin typeface="Consolas" panose="020B0609020204030204" pitchFamily="49" charset="0"/>
            </a:endParaRPr>
          </a:p>
        </p:txBody>
      </p:sp>
      <p:sp>
        <p:nvSpPr>
          <p:cNvPr id="7" name="CuadroTexto 6">
            <a:extLst>
              <a:ext uri="{FF2B5EF4-FFF2-40B4-BE49-F238E27FC236}">
                <a16:creationId xmlns:a16="http://schemas.microsoft.com/office/drawing/2014/main" id="{49589BB0-65AD-4532-A5E2-E882E68CD0AE}"/>
              </a:ext>
            </a:extLst>
          </p:cNvPr>
          <p:cNvSpPr txBox="1"/>
          <p:nvPr/>
        </p:nvSpPr>
        <p:spPr>
          <a:xfrm>
            <a:off x="955964" y="5538355"/>
            <a:ext cx="10203872" cy="646331"/>
          </a:xfrm>
          <a:prstGeom prst="rect">
            <a:avLst/>
          </a:prstGeom>
          <a:noFill/>
        </p:spPr>
        <p:txBody>
          <a:bodyPr wrap="square" rtlCol="0">
            <a:spAutoFit/>
          </a:bodyPr>
          <a:lstStyle/>
          <a:p>
            <a:r>
              <a:rPr lang="es-ES" sz="1600" dirty="0">
                <a:latin typeface="Smooch Sans" pitchFamily="2" charset="0"/>
              </a:rPr>
              <a:t>🚩</a:t>
            </a:r>
            <a:r>
              <a:rPr lang="es-ES" dirty="0">
                <a:latin typeface="Smooch Sans" pitchFamily="2" charset="0"/>
              </a:rPr>
              <a:t>No te preocupes por ello aún, veremos prácticamente todas durante el curso, simplemente, de momento solo tienes que saber que no puedes usarlas para asignar variables</a:t>
            </a:r>
          </a:p>
        </p:txBody>
      </p:sp>
    </p:spTree>
    <p:extLst>
      <p:ext uri="{BB962C8B-B14F-4D97-AF65-F5344CB8AC3E}">
        <p14:creationId xmlns:p14="http://schemas.microsoft.com/office/powerpoint/2010/main" val="37410641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E6B142F6-FA4E-483D-8DB6-012460C9EF24}"/>
              </a:ext>
            </a:extLst>
          </p:cNvPr>
          <p:cNvSpPr txBox="1"/>
          <p:nvPr/>
        </p:nvSpPr>
        <p:spPr>
          <a:xfrm>
            <a:off x="841664" y="582689"/>
            <a:ext cx="7036244" cy="646331"/>
          </a:xfrm>
          <a:prstGeom prst="rect">
            <a:avLst/>
          </a:prstGeom>
          <a:noFill/>
        </p:spPr>
        <p:txBody>
          <a:bodyPr wrap="square" rtlCol="0">
            <a:spAutoFit/>
          </a:bodyPr>
          <a:lstStyle/>
          <a:p>
            <a:r>
              <a:rPr lang="es-ES" sz="3600" dirty="0">
                <a:latin typeface="Smooch Sans" pitchFamily="2" charset="0"/>
              </a:rPr>
              <a:t>Operaciones aritméticas</a:t>
            </a:r>
          </a:p>
        </p:txBody>
      </p:sp>
      <p:sp>
        <p:nvSpPr>
          <p:cNvPr id="3" name="CuadroTexto 2">
            <a:extLst>
              <a:ext uri="{FF2B5EF4-FFF2-40B4-BE49-F238E27FC236}">
                <a16:creationId xmlns:a16="http://schemas.microsoft.com/office/drawing/2014/main" id="{13F4F5F8-7474-4E55-BE83-BC0E6DA2E60C}"/>
              </a:ext>
            </a:extLst>
          </p:cNvPr>
          <p:cNvSpPr txBox="1"/>
          <p:nvPr/>
        </p:nvSpPr>
        <p:spPr>
          <a:xfrm>
            <a:off x="955964" y="1315649"/>
            <a:ext cx="10110354" cy="830997"/>
          </a:xfrm>
          <a:prstGeom prst="rect">
            <a:avLst/>
          </a:prstGeom>
          <a:noFill/>
        </p:spPr>
        <p:txBody>
          <a:bodyPr wrap="square" rtlCol="0">
            <a:spAutoFit/>
          </a:bodyPr>
          <a:lstStyle/>
          <a:p>
            <a:r>
              <a:rPr lang="es-ES" sz="2400" dirty="0">
                <a:latin typeface="Smooch Sans" pitchFamily="2" charset="0"/>
              </a:rPr>
              <a:t>Las operaciones admitidas con números son las siguientes:</a:t>
            </a:r>
          </a:p>
          <a:p>
            <a:endParaRPr lang="es-ES" sz="2400" dirty="0">
              <a:latin typeface="Smooch Sans" pitchFamily="2" charset="0"/>
            </a:endParaRPr>
          </a:p>
        </p:txBody>
      </p:sp>
      <p:graphicFrame>
        <p:nvGraphicFramePr>
          <p:cNvPr id="8" name="Tabla 8">
            <a:extLst>
              <a:ext uri="{FF2B5EF4-FFF2-40B4-BE49-F238E27FC236}">
                <a16:creationId xmlns:a16="http://schemas.microsoft.com/office/drawing/2014/main" id="{81406C21-E9F0-48B6-AEC7-71145DF8A179}"/>
              </a:ext>
            </a:extLst>
          </p:cNvPr>
          <p:cNvGraphicFramePr>
            <a:graphicFrameLocks noGrp="1"/>
          </p:cNvGraphicFramePr>
          <p:nvPr>
            <p:extLst>
              <p:ext uri="{D42A27DB-BD31-4B8C-83A1-F6EECF244321}">
                <p14:modId xmlns:p14="http://schemas.microsoft.com/office/powerpoint/2010/main" val="4193711501"/>
              </p:ext>
            </p:extLst>
          </p:nvPr>
        </p:nvGraphicFramePr>
        <p:xfrm>
          <a:off x="1480661" y="1932436"/>
          <a:ext cx="9060960" cy="2993128"/>
        </p:xfrm>
        <a:graphic>
          <a:graphicData uri="http://schemas.openxmlformats.org/drawingml/2006/table">
            <a:tbl>
              <a:tblPr firstRow="1" bandRow="1">
                <a:tableStyleId>{073A0DAA-6AF3-43AB-8588-CEC1D06C72B9}</a:tableStyleId>
              </a:tblPr>
              <a:tblGrid>
                <a:gridCol w="3020320">
                  <a:extLst>
                    <a:ext uri="{9D8B030D-6E8A-4147-A177-3AD203B41FA5}">
                      <a16:colId xmlns:a16="http://schemas.microsoft.com/office/drawing/2014/main" val="2476871682"/>
                    </a:ext>
                  </a:extLst>
                </a:gridCol>
                <a:gridCol w="3020320">
                  <a:extLst>
                    <a:ext uri="{9D8B030D-6E8A-4147-A177-3AD203B41FA5}">
                      <a16:colId xmlns:a16="http://schemas.microsoft.com/office/drawing/2014/main" val="1557853768"/>
                    </a:ext>
                  </a:extLst>
                </a:gridCol>
                <a:gridCol w="3020320">
                  <a:extLst>
                    <a:ext uri="{9D8B030D-6E8A-4147-A177-3AD203B41FA5}">
                      <a16:colId xmlns:a16="http://schemas.microsoft.com/office/drawing/2014/main" val="242593316"/>
                    </a:ext>
                  </a:extLst>
                </a:gridCol>
              </a:tblGrid>
              <a:tr h="374141">
                <a:tc>
                  <a:txBody>
                    <a:bodyPr/>
                    <a:lstStyle/>
                    <a:p>
                      <a:r>
                        <a:rPr lang="es-ES" dirty="0">
                          <a:latin typeface="Consolas" panose="020B0609020204030204" pitchFamily="49" charset="0"/>
                        </a:rPr>
                        <a:t>Operador</a:t>
                      </a:r>
                    </a:p>
                  </a:txBody>
                  <a:tcPr/>
                </a:tc>
                <a:tc>
                  <a:txBody>
                    <a:bodyPr/>
                    <a:lstStyle/>
                    <a:p>
                      <a:r>
                        <a:rPr lang="es-ES" dirty="0">
                          <a:latin typeface="Consolas" panose="020B0609020204030204" pitchFamily="49" charset="0"/>
                        </a:rPr>
                        <a:t>Nombre</a:t>
                      </a:r>
                    </a:p>
                  </a:txBody>
                  <a:tcPr/>
                </a:tc>
                <a:tc>
                  <a:txBody>
                    <a:bodyPr/>
                    <a:lstStyle/>
                    <a:p>
                      <a:r>
                        <a:rPr lang="es-ES" dirty="0">
                          <a:latin typeface="Consolas" panose="020B0609020204030204" pitchFamily="49" charset="0"/>
                        </a:rPr>
                        <a:t>Ejemplo</a:t>
                      </a:r>
                    </a:p>
                  </a:txBody>
                  <a:tcPr/>
                </a:tc>
                <a:extLst>
                  <a:ext uri="{0D108BD9-81ED-4DB2-BD59-A6C34878D82A}">
                    <a16:rowId xmlns:a16="http://schemas.microsoft.com/office/drawing/2014/main" val="215585236"/>
                  </a:ext>
                </a:extLst>
              </a:tr>
              <a:tr h="374141">
                <a:tc>
                  <a:txBody>
                    <a:bodyPr/>
                    <a:lstStyle/>
                    <a:p>
                      <a:r>
                        <a:rPr lang="es-ES" dirty="0">
                          <a:latin typeface="Consolas" panose="020B0609020204030204" pitchFamily="49" charset="0"/>
                        </a:rPr>
                        <a:t>+</a:t>
                      </a:r>
                    </a:p>
                  </a:txBody>
                  <a:tcPr/>
                </a:tc>
                <a:tc>
                  <a:txBody>
                    <a:bodyPr/>
                    <a:lstStyle/>
                    <a:p>
                      <a:r>
                        <a:rPr lang="es-ES" dirty="0">
                          <a:latin typeface="Consolas" panose="020B0609020204030204" pitchFamily="49" charset="0"/>
                        </a:rPr>
                        <a:t>Suma</a:t>
                      </a:r>
                    </a:p>
                  </a:txBody>
                  <a:tcPr/>
                </a:tc>
                <a:tc>
                  <a:txBody>
                    <a:bodyPr/>
                    <a:lstStyle/>
                    <a:p>
                      <a:r>
                        <a:rPr lang="es-ES" dirty="0">
                          <a:latin typeface="Consolas" panose="020B0609020204030204" pitchFamily="49" charset="0"/>
                        </a:rPr>
                        <a:t>x + y</a:t>
                      </a:r>
                    </a:p>
                  </a:txBody>
                  <a:tcPr/>
                </a:tc>
                <a:extLst>
                  <a:ext uri="{0D108BD9-81ED-4DB2-BD59-A6C34878D82A}">
                    <a16:rowId xmlns:a16="http://schemas.microsoft.com/office/drawing/2014/main" val="3933190972"/>
                  </a:ext>
                </a:extLst>
              </a:tr>
              <a:tr h="374141">
                <a:tc>
                  <a:txBody>
                    <a:bodyPr/>
                    <a:lstStyle/>
                    <a:p>
                      <a:r>
                        <a:rPr lang="es-ES" dirty="0">
                          <a:latin typeface="Consolas" panose="020B0609020204030204" pitchFamily="49" charset="0"/>
                        </a:rPr>
                        <a:t>-</a:t>
                      </a:r>
                    </a:p>
                  </a:txBody>
                  <a:tcPr/>
                </a:tc>
                <a:tc>
                  <a:txBody>
                    <a:bodyPr/>
                    <a:lstStyle/>
                    <a:p>
                      <a:r>
                        <a:rPr lang="es-ES" dirty="0">
                          <a:latin typeface="Consolas" panose="020B0609020204030204" pitchFamily="49" charset="0"/>
                        </a:rPr>
                        <a:t>Resta</a:t>
                      </a:r>
                    </a:p>
                  </a:txBody>
                  <a:tcPr/>
                </a:tc>
                <a:tc>
                  <a:txBody>
                    <a:bodyPr/>
                    <a:lstStyle/>
                    <a:p>
                      <a:r>
                        <a:rPr lang="es-ES" dirty="0">
                          <a:latin typeface="Consolas" panose="020B0609020204030204" pitchFamily="49" charset="0"/>
                        </a:rPr>
                        <a:t>x – y</a:t>
                      </a:r>
                    </a:p>
                  </a:txBody>
                  <a:tcPr/>
                </a:tc>
                <a:extLst>
                  <a:ext uri="{0D108BD9-81ED-4DB2-BD59-A6C34878D82A}">
                    <a16:rowId xmlns:a16="http://schemas.microsoft.com/office/drawing/2014/main" val="752443856"/>
                  </a:ext>
                </a:extLst>
              </a:tr>
              <a:tr h="374141">
                <a:tc>
                  <a:txBody>
                    <a:bodyPr/>
                    <a:lstStyle/>
                    <a:p>
                      <a:r>
                        <a:rPr lang="es-ES" dirty="0">
                          <a:latin typeface="Consolas" panose="020B0609020204030204" pitchFamily="49" charset="0"/>
                        </a:rPr>
                        <a:t>*</a:t>
                      </a:r>
                    </a:p>
                  </a:txBody>
                  <a:tcPr/>
                </a:tc>
                <a:tc>
                  <a:txBody>
                    <a:bodyPr/>
                    <a:lstStyle/>
                    <a:p>
                      <a:r>
                        <a:rPr lang="es-ES" dirty="0">
                          <a:latin typeface="Consolas" panose="020B0609020204030204" pitchFamily="49" charset="0"/>
                        </a:rPr>
                        <a:t>Multiplicación</a:t>
                      </a:r>
                    </a:p>
                  </a:txBody>
                  <a:tcPr/>
                </a:tc>
                <a:tc>
                  <a:txBody>
                    <a:bodyPr/>
                    <a:lstStyle/>
                    <a:p>
                      <a:r>
                        <a:rPr lang="es-ES" dirty="0">
                          <a:latin typeface="Consolas" panose="020B0609020204030204" pitchFamily="49" charset="0"/>
                        </a:rPr>
                        <a:t>x * y</a:t>
                      </a:r>
                    </a:p>
                  </a:txBody>
                  <a:tcPr/>
                </a:tc>
                <a:extLst>
                  <a:ext uri="{0D108BD9-81ED-4DB2-BD59-A6C34878D82A}">
                    <a16:rowId xmlns:a16="http://schemas.microsoft.com/office/drawing/2014/main" val="3045700139"/>
                  </a:ext>
                </a:extLst>
              </a:tr>
              <a:tr h="374141">
                <a:tc>
                  <a:txBody>
                    <a:bodyPr/>
                    <a:lstStyle/>
                    <a:p>
                      <a:r>
                        <a:rPr lang="es-ES" dirty="0">
                          <a:latin typeface="Consolas" panose="020B0609020204030204" pitchFamily="49" charset="0"/>
                        </a:rPr>
                        <a:t>/</a:t>
                      </a:r>
                    </a:p>
                  </a:txBody>
                  <a:tcPr/>
                </a:tc>
                <a:tc>
                  <a:txBody>
                    <a:bodyPr/>
                    <a:lstStyle/>
                    <a:p>
                      <a:r>
                        <a:rPr lang="es-ES" dirty="0">
                          <a:latin typeface="Consolas" panose="020B0609020204030204" pitchFamily="49" charset="0"/>
                        </a:rPr>
                        <a:t>División</a:t>
                      </a:r>
                    </a:p>
                  </a:txBody>
                  <a:tcPr/>
                </a:tc>
                <a:tc>
                  <a:txBody>
                    <a:bodyPr/>
                    <a:lstStyle/>
                    <a:p>
                      <a:r>
                        <a:rPr lang="es-ES" dirty="0">
                          <a:latin typeface="Consolas" panose="020B0609020204030204" pitchFamily="49" charset="0"/>
                        </a:rPr>
                        <a:t>x / y</a:t>
                      </a:r>
                    </a:p>
                  </a:txBody>
                  <a:tcPr/>
                </a:tc>
                <a:extLst>
                  <a:ext uri="{0D108BD9-81ED-4DB2-BD59-A6C34878D82A}">
                    <a16:rowId xmlns:a16="http://schemas.microsoft.com/office/drawing/2014/main" val="176295021"/>
                  </a:ext>
                </a:extLst>
              </a:tr>
              <a:tr h="374141">
                <a:tc>
                  <a:txBody>
                    <a:bodyPr/>
                    <a:lstStyle/>
                    <a:p>
                      <a:r>
                        <a:rPr lang="es-ES" dirty="0">
                          <a:latin typeface="Consolas" panose="020B0609020204030204" pitchFamily="49" charset="0"/>
                        </a:rPr>
                        <a:t>%</a:t>
                      </a:r>
                    </a:p>
                  </a:txBody>
                  <a:tcPr/>
                </a:tc>
                <a:tc>
                  <a:txBody>
                    <a:bodyPr/>
                    <a:lstStyle/>
                    <a:p>
                      <a:r>
                        <a:rPr lang="es-ES" dirty="0">
                          <a:latin typeface="Consolas" panose="020B0609020204030204" pitchFamily="49" charset="0"/>
                        </a:rPr>
                        <a:t>Módulo</a:t>
                      </a:r>
                    </a:p>
                  </a:txBody>
                  <a:tcPr/>
                </a:tc>
                <a:tc>
                  <a:txBody>
                    <a:bodyPr/>
                    <a:lstStyle/>
                    <a:p>
                      <a:r>
                        <a:rPr lang="es-ES" dirty="0">
                          <a:latin typeface="Consolas" panose="020B0609020204030204" pitchFamily="49" charset="0"/>
                        </a:rPr>
                        <a:t>x % y</a:t>
                      </a:r>
                    </a:p>
                  </a:txBody>
                  <a:tcPr/>
                </a:tc>
                <a:extLst>
                  <a:ext uri="{0D108BD9-81ED-4DB2-BD59-A6C34878D82A}">
                    <a16:rowId xmlns:a16="http://schemas.microsoft.com/office/drawing/2014/main" val="333812231"/>
                  </a:ext>
                </a:extLst>
              </a:tr>
              <a:tr h="374141">
                <a:tc>
                  <a:txBody>
                    <a:bodyPr/>
                    <a:lstStyle/>
                    <a:p>
                      <a:r>
                        <a:rPr lang="es-ES" dirty="0">
                          <a:latin typeface="Consolas" panose="020B0609020204030204" pitchFamily="49" charset="0"/>
                        </a:rPr>
                        <a:t>**</a:t>
                      </a:r>
                    </a:p>
                  </a:txBody>
                  <a:tcPr/>
                </a:tc>
                <a:tc>
                  <a:txBody>
                    <a:bodyPr/>
                    <a:lstStyle/>
                    <a:p>
                      <a:r>
                        <a:rPr lang="es-ES" dirty="0">
                          <a:latin typeface="Consolas" panose="020B0609020204030204" pitchFamily="49" charset="0"/>
                        </a:rPr>
                        <a:t>Potencia</a:t>
                      </a:r>
                    </a:p>
                  </a:txBody>
                  <a:tcPr/>
                </a:tc>
                <a:tc>
                  <a:txBody>
                    <a:bodyPr/>
                    <a:lstStyle/>
                    <a:p>
                      <a:r>
                        <a:rPr lang="es-ES" dirty="0">
                          <a:latin typeface="Consolas" panose="020B0609020204030204" pitchFamily="49" charset="0"/>
                        </a:rPr>
                        <a:t>x ** y</a:t>
                      </a:r>
                    </a:p>
                  </a:txBody>
                  <a:tcPr/>
                </a:tc>
                <a:extLst>
                  <a:ext uri="{0D108BD9-81ED-4DB2-BD59-A6C34878D82A}">
                    <a16:rowId xmlns:a16="http://schemas.microsoft.com/office/drawing/2014/main" val="376178739"/>
                  </a:ext>
                </a:extLst>
              </a:tr>
              <a:tr h="374141">
                <a:tc>
                  <a:txBody>
                    <a:bodyPr/>
                    <a:lstStyle/>
                    <a:p>
                      <a:r>
                        <a:rPr lang="es-ES" dirty="0">
                          <a:latin typeface="Consolas" panose="020B0609020204030204" pitchFamily="49" charset="0"/>
                        </a:rPr>
                        <a:t>//</a:t>
                      </a:r>
                    </a:p>
                  </a:txBody>
                  <a:tcPr/>
                </a:tc>
                <a:tc>
                  <a:txBody>
                    <a:bodyPr/>
                    <a:lstStyle/>
                    <a:p>
                      <a:r>
                        <a:rPr lang="es-ES" dirty="0">
                          <a:latin typeface="Consolas" panose="020B0609020204030204" pitchFamily="49" charset="0"/>
                        </a:rPr>
                        <a:t>División entera</a:t>
                      </a:r>
                    </a:p>
                  </a:txBody>
                  <a:tcPr/>
                </a:tc>
                <a:tc>
                  <a:txBody>
                    <a:bodyPr/>
                    <a:lstStyle/>
                    <a:p>
                      <a:r>
                        <a:rPr lang="es-ES" dirty="0">
                          <a:latin typeface="Consolas" panose="020B0609020204030204" pitchFamily="49" charset="0"/>
                        </a:rPr>
                        <a:t>x // y</a:t>
                      </a:r>
                    </a:p>
                  </a:txBody>
                  <a:tcPr/>
                </a:tc>
                <a:extLst>
                  <a:ext uri="{0D108BD9-81ED-4DB2-BD59-A6C34878D82A}">
                    <a16:rowId xmlns:a16="http://schemas.microsoft.com/office/drawing/2014/main" val="837184288"/>
                  </a:ext>
                </a:extLst>
              </a:tr>
            </a:tbl>
          </a:graphicData>
        </a:graphic>
      </p:graphicFrame>
      <p:sp>
        <p:nvSpPr>
          <p:cNvPr id="9" name="CuadroTexto 8">
            <a:extLst>
              <a:ext uri="{FF2B5EF4-FFF2-40B4-BE49-F238E27FC236}">
                <a16:creationId xmlns:a16="http://schemas.microsoft.com/office/drawing/2014/main" id="{8C453639-9B16-4B86-827B-A638A86ED530}"/>
              </a:ext>
            </a:extLst>
          </p:cNvPr>
          <p:cNvSpPr txBox="1"/>
          <p:nvPr/>
        </p:nvSpPr>
        <p:spPr>
          <a:xfrm>
            <a:off x="955964" y="5205046"/>
            <a:ext cx="10110354" cy="830997"/>
          </a:xfrm>
          <a:prstGeom prst="rect">
            <a:avLst/>
          </a:prstGeom>
          <a:noFill/>
        </p:spPr>
        <p:txBody>
          <a:bodyPr wrap="square" rtlCol="0">
            <a:spAutoFit/>
          </a:bodyPr>
          <a:lstStyle/>
          <a:p>
            <a:r>
              <a:rPr lang="es-ES" sz="2400" dirty="0">
                <a:latin typeface="Smooch Sans" pitchFamily="2" charset="0"/>
              </a:rPr>
              <a:t>Todas ellas pueden combinarse con el operador de asignación, de modo que puede hacerse, por ejemplo, x+=y, lo cual almacena en x el resultado de la operación </a:t>
            </a:r>
            <a:r>
              <a:rPr lang="es-ES" sz="2400" dirty="0" err="1">
                <a:latin typeface="Smooch Sans" pitchFamily="2" charset="0"/>
              </a:rPr>
              <a:t>x+y</a:t>
            </a:r>
            <a:r>
              <a:rPr lang="es-ES" sz="2400" dirty="0">
                <a:latin typeface="Smooch Sans" pitchFamily="2" charset="0"/>
              </a:rPr>
              <a:t>.</a:t>
            </a:r>
          </a:p>
        </p:txBody>
      </p:sp>
    </p:spTree>
    <p:extLst>
      <p:ext uri="{BB962C8B-B14F-4D97-AF65-F5344CB8AC3E}">
        <p14:creationId xmlns:p14="http://schemas.microsoft.com/office/powerpoint/2010/main" val="8705409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E6B142F6-FA4E-483D-8DB6-012460C9EF24}"/>
              </a:ext>
            </a:extLst>
          </p:cNvPr>
          <p:cNvSpPr txBox="1"/>
          <p:nvPr/>
        </p:nvSpPr>
        <p:spPr>
          <a:xfrm>
            <a:off x="841664" y="453151"/>
            <a:ext cx="7036244" cy="646331"/>
          </a:xfrm>
          <a:prstGeom prst="rect">
            <a:avLst/>
          </a:prstGeom>
          <a:noFill/>
        </p:spPr>
        <p:txBody>
          <a:bodyPr wrap="square" rtlCol="0">
            <a:spAutoFit/>
          </a:bodyPr>
          <a:lstStyle/>
          <a:p>
            <a:r>
              <a:rPr lang="es-ES" sz="3600" dirty="0">
                <a:latin typeface="Smooch Sans" pitchFamily="2" charset="0"/>
              </a:rPr>
              <a:t>Operaciones lógicas</a:t>
            </a:r>
          </a:p>
        </p:txBody>
      </p:sp>
      <p:sp>
        <p:nvSpPr>
          <p:cNvPr id="3" name="CuadroTexto 2">
            <a:extLst>
              <a:ext uri="{FF2B5EF4-FFF2-40B4-BE49-F238E27FC236}">
                <a16:creationId xmlns:a16="http://schemas.microsoft.com/office/drawing/2014/main" id="{13F4F5F8-7474-4E55-BE83-BC0E6DA2E60C}"/>
              </a:ext>
            </a:extLst>
          </p:cNvPr>
          <p:cNvSpPr txBox="1"/>
          <p:nvPr/>
        </p:nvSpPr>
        <p:spPr>
          <a:xfrm>
            <a:off x="955964" y="1099482"/>
            <a:ext cx="10110354" cy="830997"/>
          </a:xfrm>
          <a:prstGeom prst="rect">
            <a:avLst/>
          </a:prstGeom>
          <a:noFill/>
        </p:spPr>
        <p:txBody>
          <a:bodyPr wrap="square" rtlCol="0">
            <a:spAutoFit/>
          </a:bodyPr>
          <a:lstStyle/>
          <a:p>
            <a:r>
              <a:rPr lang="es-ES" sz="2400" dirty="0">
                <a:latin typeface="Smooch Sans" pitchFamily="2" charset="0"/>
              </a:rPr>
              <a:t>Las operaciones admitidas con booleanos son las siguientes:</a:t>
            </a:r>
          </a:p>
          <a:p>
            <a:endParaRPr lang="es-ES" sz="2400" dirty="0">
              <a:latin typeface="Smooch Sans" pitchFamily="2" charset="0"/>
            </a:endParaRPr>
          </a:p>
        </p:txBody>
      </p:sp>
      <p:graphicFrame>
        <p:nvGraphicFramePr>
          <p:cNvPr id="8" name="Tabla 8">
            <a:extLst>
              <a:ext uri="{FF2B5EF4-FFF2-40B4-BE49-F238E27FC236}">
                <a16:creationId xmlns:a16="http://schemas.microsoft.com/office/drawing/2014/main" id="{81406C21-E9F0-48B6-AEC7-71145DF8A179}"/>
              </a:ext>
            </a:extLst>
          </p:cNvPr>
          <p:cNvGraphicFramePr>
            <a:graphicFrameLocks noGrp="1"/>
          </p:cNvGraphicFramePr>
          <p:nvPr>
            <p:extLst>
              <p:ext uri="{D42A27DB-BD31-4B8C-83A1-F6EECF244321}">
                <p14:modId xmlns:p14="http://schemas.microsoft.com/office/powerpoint/2010/main" val="3235965575"/>
              </p:ext>
            </p:extLst>
          </p:nvPr>
        </p:nvGraphicFramePr>
        <p:xfrm>
          <a:off x="1694295" y="1584672"/>
          <a:ext cx="8633691" cy="3527854"/>
        </p:xfrm>
        <a:graphic>
          <a:graphicData uri="http://schemas.openxmlformats.org/drawingml/2006/table">
            <a:tbl>
              <a:tblPr firstRow="1" bandRow="1">
                <a:tableStyleId>{073A0DAA-6AF3-43AB-8588-CEC1D06C72B9}</a:tableStyleId>
              </a:tblPr>
              <a:tblGrid>
                <a:gridCol w="2877897">
                  <a:extLst>
                    <a:ext uri="{9D8B030D-6E8A-4147-A177-3AD203B41FA5}">
                      <a16:colId xmlns:a16="http://schemas.microsoft.com/office/drawing/2014/main" val="2476871682"/>
                    </a:ext>
                  </a:extLst>
                </a:gridCol>
                <a:gridCol w="2877897">
                  <a:extLst>
                    <a:ext uri="{9D8B030D-6E8A-4147-A177-3AD203B41FA5}">
                      <a16:colId xmlns:a16="http://schemas.microsoft.com/office/drawing/2014/main" val="1557853768"/>
                    </a:ext>
                  </a:extLst>
                </a:gridCol>
                <a:gridCol w="2877897">
                  <a:extLst>
                    <a:ext uri="{9D8B030D-6E8A-4147-A177-3AD203B41FA5}">
                      <a16:colId xmlns:a16="http://schemas.microsoft.com/office/drawing/2014/main" val="242593316"/>
                    </a:ext>
                  </a:extLst>
                </a:gridCol>
              </a:tblGrid>
              <a:tr h="320714">
                <a:tc>
                  <a:txBody>
                    <a:bodyPr/>
                    <a:lstStyle/>
                    <a:p>
                      <a:r>
                        <a:rPr lang="es-ES" sz="1500" dirty="0">
                          <a:latin typeface="Consolas" panose="020B0609020204030204" pitchFamily="49" charset="0"/>
                        </a:rPr>
                        <a:t>Operador</a:t>
                      </a:r>
                    </a:p>
                  </a:txBody>
                  <a:tcPr/>
                </a:tc>
                <a:tc>
                  <a:txBody>
                    <a:bodyPr/>
                    <a:lstStyle/>
                    <a:p>
                      <a:r>
                        <a:rPr lang="es-ES" sz="1500" dirty="0">
                          <a:latin typeface="Consolas" panose="020B0609020204030204" pitchFamily="49" charset="0"/>
                        </a:rPr>
                        <a:t>Nombre</a:t>
                      </a:r>
                    </a:p>
                  </a:txBody>
                  <a:tcPr/>
                </a:tc>
                <a:tc>
                  <a:txBody>
                    <a:bodyPr/>
                    <a:lstStyle/>
                    <a:p>
                      <a:r>
                        <a:rPr lang="es-ES" sz="1500" dirty="0">
                          <a:latin typeface="Consolas" panose="020B0609020204030204" pitchFamily="49" charset="0"/>
                        </a:rPr>
                        <a:t>Ejemplo</a:t>
                      </a:r>
                    </a:p>
                  </a:txBody>
                  <a:tcPr/>
                </a:tc>
                <a:extLst>
                  <a:ext uri="{0D108BD9-81ED-4DB2-BD59-A6C34878D82A}">
                    <a16:rowId xmlns:a16="http://schemas.microsoft.com/office/drawing/2014/main" val="215585236"/>
                  </a:ext>
                </a:extLst>
              </a:tr>
              <a:tr h="320714">
                <a:tc>
                  <a:txBody>
                    <a:bodyPr/>
                    <a:lstStyle/>
                    <a:p>
                      <a:r>
                        <a:rPr lang="es-ES" sz="1500" dirty="0">
                          <a:latin typeface="Consolas" panose="020B0609020204030204" pitchFamily="49" charset="0"/>
                        </a:rPr>
                        <a:t>&gt;</a:t>
                      </a:r>
                    </a:p>
                  </a:txBody>
                  <a:tcPr/>
                </a:tc>
                <a:tc>
                  <a:txBody>
                    <a:bodyPr/>
                    <a:lstStyle/>
                    <a:p>
                      <a:r>
                        <a:rPr lang="es-ES" sz="1500" dirty="0">
                          <a:latin typeface="Consolas" panose="020B0609020204030204" pitchFamily="49" charset="0"/>
                        </a:rPr>
                        <a:t>Mayor que</a:t>
                      </a:r>
                    </a:p>
                  </a:txBody>
                  <a:tcPr/>
                </a:tc>
                <a:tc>
                  <a:txBody>
                    <a:bodyPr/>
                    <a:lstStyle/>
                    <a:p>
                      <a:r>
                        <a:rPr lang="es-ES" sz="1500" dirty="0">
                          <a:latin typeface="Consolas" panose="020B0609020204030204" pitchFamily="49" charset="0"/>
                        </a:rPr>
                        <a:t>x &gt; y</a:t>
                      </a:r>
                    </a:p>
                  </a:txBody>
                  <a:tcPr/>
                </a:tc>
                <a:extLst>
                  <a:ext uri="{0D108BD9-81ED-4DB2-BD59-A6C34878D82A}">
                    <a16:rowId xmlns:a16="http://schemas.microsoft.com/office/drawing/2014/main" val="3933190972"/>
                  </a:ext>
                </a:extLst>
              </a:tr>
              <a:tr h="320714">
                <a:tc>
                  <a:txBody>
                    <a:bodyPr/>
                    <a:lstStyle/>
                    <a:p>
                      <a:r>
                        <a:rPr lang="es-ES" sz="1500" dirty="0">
                          <a:latin typeface="Consolas" panose="020B0609020204030204" pitchFamily="49" charset="0"/>
                        </a:rPr>
                        <a:t>&lt;</a:t>
                      </a:r>
                    </a:p>
                  </a:txBody>
                  <a:tcPr/>
                </a:tc>
                <a:tc>
                  <a:txBody>
                    <a:bodyPr/>
                    <a:lstStyle/>
                    <a:p>
                      <a:r>
                        <a:rPr lang="es-ES" sz="1500" dirty="0">
                          <a:latin typeface="Consolas" panose="020B0609020204030204" pitchFamily="49" charset="0"/>
                        </a:rPr>
                        <a:t>Menor que</a:t>
                      </a:r>
                    </a:p>
                  </a:txBody>
                  <a:tcPr/>
                </a:tc>
                <a:tc>
                  <a:txBody>
                    <a:bodyPr/>
                    <a:lstStyle/>
                    <a:p>
                      <a:r>
                        <a:rPr lang="es-ES" sz="1500" dirty="0">
                          <a:latin typeface="Consolas" panose="020B0609020204030204" pitchFamily="49" charset="0"/>
                        </a:rPr>
                        <a:t>x &lt; y</a:t>
                      </a:r>
                    </a:p>
                  </a:txBody>
                  <a:tcPr/>
                </a:tc>
                <a:extLst>
                  <a:ext uri="{0D108BD9-81ED-4DB2-BD59-A6C34878D82A}">
                    <a16:rowId xmlns:a16="http://schemas.microsoft.com/office/drawing/2014/main" val="752443856"/>
                  </a:ext>
                </a:extLst>
              </a:tr>
              <a:tr h="320714">
                <a:tc>
                  <a:txBody>
                    <a:bodyPr/>
                    <a:lstStyle/>
                    <a:p>
                      <a:r>
                        <a:rPr lang="es-ES" sz="1500" dirty="0">
                          <a:latin typeface="Consolas" panose="020B0609020204030204" pitchFamily="49" charset="0"/>
                        </a:rPr>
                        <a:t>&gt;=</a:t>
                      </a:r>
                    </a:p>
                  </a:txBody>
                  <a:tcPr/>
                </a:tc>
                <a:tc>
                  <a:txBody>
                    <a:bodyPr/>
                    <a:lstStyle/>
                    <a:p>
                      <a:r>
                        <a:rPr lang="es-ES" sz="1500" dirty="0">
                          <a:latin typeface="Consolas" panose="020B0609020204030204" pitchFamily="49" charset="0"/>
                        </a:rPr>
                        <a:t>Mayor o igual que</a:t>
                      </a:r>
                    </a:p>
                  </a:txBody>
                  <a:tcPr/>
                </a:tc>
                <a:tc>
                  <a:txBody>
                    <a:bodyPr/>
                    <a:lstStyle/>
                    <a:p>
                      <a:r>
                        <a:rPr lang="es-ES" sz="1500" dirty="0">
                          <a:latin typeface="Consolas" panose="020B0609020204030204" pitchFamily="49" charset="0"/>
                        </a:rPr>
                        <a:t>x &gt;= y</a:t>
                      </a:r>
                    </a:p>
                  </a:txBody>
                  <a:tcPr/>
                </a:tc>
                <a:extLst>
                  <a:ext uri="{0D108BD9-81ED-4DB2-BD59-A6C34878D82A}">
                    <a16:rowId xmlns:a16="http://schemas.microsoft.com/office/drawing/2014/main" val="3045700139"/>
                  </a:ext>
                </a:extLst>
              </a:tr>
              <a:tr h="320714">
                <a:tc>
                  <a:txBody>
                    <a:bodyPr/>
                    <a:lstStyle/>
                    <a:p>
                      <a:r>
                        <a:rPr lang="es-ES" sz="1500" dirty="0">
                          <a:latin typeface="Consolas" panose="020B0609020204030204" pitchFamily="49" charset="0"/>
                        </a:rPr>
                        <a:t>&lt;=</a:t>
                      </a:r>
                    </a:p>
                  </a:txBody>
                  <a:tcPr/>
                </a:tc>
                <a:tc>
                  <a:txBody>
                    <a:bodyPr/>
                    <a:lstStyle/>
                    <a:p>
                      <a:r>
                        <a:rPr lang="es-ES" sz="1500" dirty="0">
                          <a:latin typeface="Consolas" panose="020B0609020204030204" pitchFamily="49" charset="0"/>
                        </a:rPr>
                        <a:t>Menor o igual que</a:t>
                      </a:r>
                    </a:p>
                  </a:txBody>
                  <a:tcPr/>
                </a:tc>
                <a:tc>
                  <a:txBody>
                    <a:bodyPr/>
                    <a:lstStyle/>
                    <a:p>
                      <a:r>
                        <a:rPr lang="es-ES" sz="1500" dirty="0">
                          <a:latin typeface="Consolas" panose="020B0609020204030204" pitchFamily="49" charset="0"/>
                        </a:rPr>
                        <a:t>x &lt;= y</a:t>
                      </a:r>
                    </a:p>
                  </a:txBody>
                  <a:tcPr/>
                </a:tc>
                <a:extLst>
                  <a:ext uri="{0D108BD9-81ED-4DB2-BD59-A6C34878D82A}">
                    <a16:rowId xmlns:a16="http://schemas.microsoft.com/office/drawing/2014/main" val="176295021"/>
                  </a:ext>
                </a:extLst>
              </a:tr>
              <a:tr h="320714">
                <a:tc>
                  <a:txBody>
                    <a:bodyPr/>
                    <a:lstStyle/>
                    <a:p>
                      <a:r>
                        <a:rPr lang="es-ES" sz="1500" dirty="0">
                          <a:latin typeface="Consolas" panose="020B0609020204030204" pitchFamily="49" charset="0"/>
                        </a:rPr>
                        <a:t>!=</a:t>
                      </a:r>
                    </a:p>
                  </a:txBody>
                  <a:tcPr/>
                </a:tc>
                <a:tc>
                  <a:txBody>
                    <a:bodyPr/>
                    <a:lstStyle/>
                    <a:p>
                      <a:r>
                        <a:rPr lang="es-ES" sz="1500" dirty="0">
                          <a:latin typeface="Consolas" panose="020B0609020204030204" pitchFamily="49" charset="0"/>
                        </a:rPr>
                        <a:t>Distinto de</a:t>
                      </a:r>
                    </a:p>
                  </a:txBody>
                  <a:tcPr/>
                </a:tc>
                <a:tc>
                  <a:txBody>
                    <a:bodyPr/>
                    <a:lstStyle/>
                    <a:p>
                      <a:r>
                        <a:rPr lang="es-ES" sz="1500" dirty="0">
                          <a:latin typeface="Consolas" panose="020B0609020204030204" pitchFamily="49" charset="0"/>
                        </a:rPr>
                        <a:t>x != y</a:t>
                      </a:r>
                    </a:p>
                  </a:txBody>
                  <a:tcPr/>
                </a:tc>
                <a:extLst>
                  <a:ext uri="{0D108BD9-81ED-4DB2-BD59-A6C34878D82A}">
                    <a16:rowId xmlns:a16="http://schemas.microsoft.com/office/drawing/2014/main" val="492515351"/>
                  </a:ext>
                </a:extLst>
              </a:tr>
              <a:tr h="320714">
                <a:tc>
                  <a:txBody>
                    <a:bodyPr/>
                    <a:lstStyle/>
                    <a:p>
                      <a:r>
                        <a:rPr lang="es-ES" sz="1500" dirty="0">
                          <a:latin typeface="Consolas" panose="020B0609020204030204" pitchFamily="49" charset="0"/>
                        </a:rPr>
                        <a:t>!</a:t>
                      </a:r>
                    </a:p>
                  </a:txBody>
                  <a:tcPr/>
                </a:tc>
                <a:tc>
                  <a:txBody>
                    <a:bodyPr/>
                    <a:lstStyle/>
                    <a:p>
                      <a:r>
                        <a:rPr lang="es-ES" sz="1500" dirty="0">
                          <a:latin typeface="Consolas" panose="020B0609020204030204" pitchFamily="49" charset="0"/>
                        </a:rPr>
                        <a:t>Negación</a:t>
                      </a:r>
                    </a:p>
                  </a:txBody>
                  <a:tcPr/>
                </a:tc>
                <a:tc>
                  <a:txBody>
                    <a:bodyPr/>
                    <a:lstStyle/>
                    <a:p>
                      <a:r>
                        <a:rPr lang="es-ES" sz="1500" dirty="0">
                          <a:latin typeface="Consolas" panose="020B0609020204030204" pitchFamily="49" charset="0"/>
                        </a:rPr>
                        <a:t>!x</a:t>
                      </a:r>
                    </a:p>
                  </a:txBody>
                  <a:tcPr/>
                </a:tc>
                <a:extLst>
                  <a:ext uri="{0D108BD9-81ED-4DB2-BD59-A6C34878D82A}">
                    <a16:rowId xmlns:a16="http://schemas.microsoft.com/office/drawing/2014/main" val="333812231"/>
                  </a:ext>
                </a:extLst>
              </a:tr>
              <a:tr h="320714">
                <a:tc>
                  <a:txBody>
                    <a:bodyPr/>
                    <a:lstStyle/>
                    <a:p>
                      <a:r>
                        <a:rPr lang="es-ES" sz="1500" dirty="0">
                          <a:latin typeface="Consolas" panose="020B0609020204030204" pitchFamily="49" charset="0"/>
                        </a:rPr>
                        <a:t>And</a:t>
                      </a:r>
                    </a:p>
                  </a:txBody>
                  <a:tcPr/>
                </a:tc>
                <a:tc>
                  <a:txBody>
                    <a:bodyPr/>
                    <a:lstStyle/>
                    <a:p>
                      <a:r>
                        <a:rPr lang="es-ES" sz="1500" dirty="0">
                          <a:latin typeface="Consolas" panose="020B0609020204030204" pitchFamily="49" charset="0"/>
                        </a:rPr>
                        <a:t>Y</a:t>
                      </a:r>
                    </a:p>
                  </a:txBody>
                  <a:tcPr/>
                </a:tc>
                <a:tc>
                  <a:txBody>
                    <a:bodyPr/>
                    <a:lstStyle/>
                    <a:p>
                      <a:r>
                        <a:rPr lang="es-ES" sz="1500" dirty="0">
                          <a:latin typeface="Consolas" panose="020B0609020204030204" pitchFamily="49" charset="0"/>
                        </a:rPr>
                        <a:t>x and y</a:t>
                      </a:r>
                    </a:p>
                  </a:txBody>
                  <a:tcPr/>
                </a:tc>
                <a:extLst>
                  <a:ext uri="{0D108BD9-81ED-4DB2-BD59-A6C34878D82A}">
                    <a16:rowId xmlns:a16="http://schemas.microsoft.com/office/drawing/2014/main" val="376178739"/>
                  </a:ext>
                </a:extLst>
              </a:tr>
              <a:tr h="320714">
                <a:tc>
                  <a:txBody>
                    <a:bodyPr/>
                    <a:lstStyle/>
                    <a:p>
                      <a:r>
                        <a:rPr lang="es-ES" sz="1500" dirty="0" err="1">
                          <a:latin typeface="Consolas" panose="020B0609020204030204" pitchFamily="49" charset="0"/>
                        </a:rPr>
                        <a:t>Or</a:t>
                      </a:r>
                      <a:endParaRPr lang="es-ES" sz="1500" dirty="0">
                        <a:latin typeface="Consolas" panose="020B0609020204030204" pitchFamily="49" charset="0"/>
                      </a:endParaRPr>
                    </a:p>
                  </a:txBody>
                  <a:tcPr/>
                </a:tc>
                <a:tc>
                  <a:txBody>
                    <a:bodyPr/>
                    <a:lstStyle/>
                    <a:p>
                      <a:r>
                        <a:rPr lang="es-ES" sz="1500" dirty="0">
                          <a:latin typeface="Consolas" panose="020B0609020204030204" pitchFamily="49" charset="0"/>
                        </a:rPr>
                        <a:t>O</a:t>
                      </a:r>
                    </a:p>
                  </a:txBody>
                  <a:tcPr/>
                </a:tc>
                <a:tc>
                  <a:txBody>
                    <a:bodyPr/>
                    <a:lstStyle/>
                    <a:p>
                      <a:r>
                        <a:rPr lang="es-ES" sz="1500" dirty="0">
                          <a:latin typeface="Consolas" panose="020B0609020204030204" pitchFamily="49" charset="0"/>
                        </a:rPr>
                        <a:t>x </a:t>
                      </a:r>
                      <a:r>
                        <a:rPr lang="es-ES" sz="1500" dirty="0" err="1">
                          <a:latin typeface="Consolas" panose="020B0609020204030204" pitchFamily="49" charset="0"/>
                        </a:rPr>
                        <a:t>or</a:t>
                      </a:r>
                      <a:r>
                        <a:rPr lang="es-ES" sz="1500" dirty="0">
                          <a:latin typeface="Consolas" panose="020B0609020204030204" pitchFamily="49" charset="0"/>
                        </a:rPr>
                        <a:t> y</a:t>
                      </a:r>
                    </a:p>
                  </a:txBody>
                  <a:tcPr/>
                </a:tc>
                <a:extLst>
                  <a:ext uri="{0D108BD9-81ED-4DB2-BD59-A6C34878D82A}">
                    <a16:rowId xmlns:a16="http://schemas.microsoft.com/office/drawing/2014/main" val="837184288"/>
                  </a:ext>
                </a:extLst>
              </a:tr>
              <a:tr h="320714">
                <a:tc>
                  <a:txBody>
                    <a:bodyPr/>
                    <a:lstStyle/>
                    <a:p>
                      <a:r>
                        <a:rPr lang="es-ES" sz="1500" dirty="0" err="1">
                          <a:latin typeface="Consolas" panose="020B0609020204030204" pitchFamily="49" charset="0"/>
                        </a:rPr>
                        <a:t>Is</a:t>
                      </a:r>
                      <a:endParaRPr lang="es-ES" sz="1500" dirty="0">
                        <a:latin typeface="Consolas" panose="020B0609020204030204" pitchFamily="49" charset="0"/>
                      </a:endParaRPr>
                    </a:p>
                  </a:txBody>
                  <a:tcPr/>
                </a:tc>
                <a:tc>
                  <a:txBody>
                    <a:bodyPr/>
                    <a:lstStyle/>
                    <a:p>
                      <a:r>
                        <a:rPr lang="es-ES" sz="1500" dirty="0">
                          <a:latin typeface="Consolas" panose="020B0609020204030204" pitchFamily="49" charset="0"/>
                        </a:rPr>
                        <a:t>Es</a:t>
                      </a:r>
                    </a:p>
                  </a:txBody>
                  <a:tcPr/>
                </a:tc>
                <a:tc>
                  <a:txBody>
                    <a:bodyPr/>
                    <a:lstStyle/>
                    <a:p>
                      <a:r>
                        <a:rPr lang="es-ES" sz="1500" dirty="0">
                          <a:latin typeface="Consolas" panose="020B0609020204030204" pitchFamily="49" charset="0"/>
                        </a:rPr>
                        <a:t>x </a:t>
                      </a:r>
                      <a:r>
                        <a:rPr lang="es-ES" sz="1500" dirty="0" err="1">
                          <a:latin typeface="Consolas" panose="020B0609020204030204" pitchFamily="49" charset="0"/>
                        </a:rPr>
                        <a:t>is</a:t>
                      </a:r>
                      <a:r>
                        <a:rPr lang="es-ES" sz="1500" dirty="0">
                          <a:latin typeface="Consolas" panose="020B0609020204030204" pitchFamily="49" charset="0"/>
                        </a:rPr>
                        <a:t> y</a:t>
                      </a:r>
                    </a:p>
                  </a:txBody>
                  <a:tcPr/>
                </a:tc>
                <a:extLst>
                  <a:ext uri="{0D108BD9-81ED-4DB2-BD59-A6C34878D82A}">
                    <a16:rowId xmlns:a16="http://schemas.microsoft.com/office/drawing/2014/main" val="1852267008"/>
                  </a:ext>
                </a:extLst>
              </a:tr>
              <a:tr h="320714">
                <a:tc>
                  <a:txBody>
                    <a:bodyPr/>
                    <a:lstStyle/>
                    <a:p>
                      <a:r>
                        <a:rPr lang="es-ES" sz="1500" dirty="0">
                          <a:latin typeface="Consolas" panose="020B0609020204030204" pitchFamily="49" charset="0"/>
                        </a:rPr>
                        <a:t>==</a:t>
                      </a:r>
                    </a:p>
                  </a:txBody>
                  <a:tcPr/>
                </a:tc>
                <a:tc>
                  <a:txBody>
                    <a:bodyPr/>
                    <a:lstStyle/>
                    <a:p>
                      <a:r>
                        <a:rPr lang="es-ES" sz="1500" dirty="0">
                          <a:latin typeface="Consolas" panose="020B0609020204030204" pitchFamily="49" charset="0"/>
                        </a:rPr>
                        <a:t>Igual</a:t>
                      </a:r>
                    </a:p>
                  </a:txBody>
                  <a:tcPr/>
                </a:tc>
                <a:tc>
                  <a:txBody>
                    <a:bodyPr/>
                    <a:lstStyle/>
                    <a:p>
                      <a:r>
                        <a:rPr lang="es-ES" sz="1500" dirty="0">
                          <a:latin typeface="Consolas" panose="020B0609020204030204" pitchFamily="49" charset="0"/>
                        </a:rPr>
                        <a:t>X == y</a:t>
                      </a:r>
                    </a:p>
                  </a:txBody>
                  <a:tcPr/>
                </a:tc>
                <a:extLst>
                  <a:ext uri="{0D108BD9-81ED-4DB2-BD59-A6C34878D82A}">
                    <a16:rowId xmlns:a16="http://schemas.microsoft.com/office/drawing/2014/main" val="89050119"/>
                  </a:ext>
                </a:extLst>
              </a:tr>
            </a:tbl>
          </a:graphicData>
        </a:graphic>
      </p:graphicFrame>
      <p:sp>
        <p:nvSpPr>
          <p:cNvPr id="9" name="CuadroTexto 8">
            <a:extLst>
              <a:ext uri="{FF2B5EF4-FFF2-40B4-BE49-F238E27FC236}">
                <a16:creationId xmlns:a16="http://schemas.microsoft.com/office/drawing/2014/main" id="{8C453639-9B16-4B86-827B-A638A86ED530}"/>
              </a:ext>
            </a:extLst>
          </p:cNvPr>
          <p:cNvSpPr txBox="1"/>
          <p:nvPr/>
        </p:nvSpPr>
        <p:spPr>
          <a:xfrm>
            <a:off x="955964" y="5182217"/>
            <a:ext cx="10110354" cy="830997"/>
          </a:xfrm>
          <a:prstGeom prst="rect">
            <a:avLst/>
          </a:prstGeom>
          <a:noFill/>
        </p:spPr>
        <p:txBody>
          <a:bodyPr wrap="square" rtlCol="0">
            <a:spAutoFit/>
          </a:bodyPr>
          <a:lstStyle/>
          <a:p>
            <a:pPr marL="342900" indent="-342900">
              <a:buFontTx/>
              <a:buChar char="-"/>
            </a:pPr>
            <a:r>
              <a:rPr lang="es-ES" sz="2400" dirty="0">
                <a:latin typeface="Smooch Sans" pitchFamily="2" charset="0"/>
              </a:rPr>
              <a:t>Un </a:t>
            </a:r>
            <a:r>
              <a:rPr lang="es-ES" sz="2400" dirty="0" err="1">
                <a:latin typeface="Smooch Sans" pitchFamily="2" charset="0"/>
              </a:rPr>
              <a:t>string</a:t>
            </a:r>
            <a:r>
              <a:rPr lang="es-ES" sz="2400" dirty="0">
                <a:latin typeface="Smooch Sans" pitchFamily="2" charset="0"/>
              </a:rPr>
              <a:t> vacío, cero, </a:t>
            </a:r>
            <a:r>
              <a:rPr lang="es-ES" sz="2400" dirty="0" err="1">
                <a:latin typeface="Smooch Sans" pitchFamily="2" charset="0"/>
              </a:rPr>
              <a:t>None</a:t>
            </a:r>
            <a:r>
              <a:rPr lang="es-ES" sz="2400" dirty="0">
                <a:latin typeface="Smooch Sans" pitchFamily="2" charset="0"/>
              </a:rPr>
              <a:t> y las colecciones vacías evalúan a False.</a:t>
            </a:r>
          </a:p>
          <a:p>
            <a:pPr marL="342900" indent="-342900">
              <a:buFontTx/>
              <a:buChar char="-"/>
            </a:pPr>
            <a:r>
              <a:rPr lang="es-ES" sz="2400" dirty="0">
                <a:latin typeface="Smooch Sans" pitchFamily="2" charset="0"/>
              </a:rPr>
              <a:t>La diferencia entre </a:t>
            </a:r>
            <a:r>
              <a:rPr lang="es-ES" sz="2400" dirty="0" err="1">
                <a:latin typeface="Smooch Sans" pitchFamily="2" charset="0"/>
              </a:rPr>
              <a:t>is</a:t>
            </a:r>
            <a:r>
              <a:rPr lang="es-ES" sz="2400" dirty="0">
                <a:latin typeface="Smooch Sans" pitchFamily="2" charset="0"/>
              </a:rPr>
              <a:t> y == es que </a:t>
            </a:r>
            <a:r>
              <a:rPr lang="es-ES" sz="2400" dirty="0" err="1">
                <a:latin typeface="Smooch Sans" pitchFamily="2" charset="0"/>
              </a:rPr>
              <a:t>is</a:t>
            </a:r>
            <a:r>
              <a:rPr lang="es-ES" sz="2400" dirty="0">
                <a:latin typeface="Smooch Sans" pitchFamily="2" charset="0"/>
              </a:rPr>
              <a:t> evalúa a True cuando es exactamente el mismo valor.</a:t>
            </a:r>
          </a:p>
        </p:txBody>
      </p:sp>
    </p:spTree>
    <p:extLst>
      <p:ext uri="{BB962C8B-B14F-4D97-AF65-F5344CB8AC3E}">
        <p14:creationId xmlns:p14="http://schemas.microsoft.com/office/powerpoint/2010/main" val="12846312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E6B142F6-FA4E-483D-8DB6-012460C9EF24}"/>
              </a:ext>
            </a:extLst>
          </p:cNvPr>
          <p:cNvSpPr txBox="1"/>
          <p:nvPr/>
        </p:nvSpPr>
        <p:spPr>
          <a:xfrm>
            <a:off x="841664" y="582689"/>
            <a:ext cx="7036244" cy="646331"/>
          </a:xfrm>
          <a:prstGeom prst="rect">
            <a:avLst/>
          </a:prstGeom>
          <a:noFill/>
        </p:spPr>
        <p:txBody>
          <a:bodyPr wrap="square" rtlCol="0">
            <a:spAutoFit/>
          </a:bodyPr>
          <a:lstStyle/>
          <a:p>
            <a:r>
              <a:rPr lang="es-ES" sz="3600" dirty="0">
                <a:latin typeface="Smooch Sans" pitchFamily="2" charset="0"/>
              </a:rPr>
              <a:t>Estructuras de control: </a:t>
            </a:r>
            <a:r>
              <a:rPr lang="es-ES" sz="3600" dirty="0" err="1">
                <a:latin typeface="Smooch Sans" pitchFamily="2" charset="0"/>
              </a:rPr>
              <a:t>If</a:t>
            </a:r>
            <a:endParaRPr lang="es-ES" sz="3600" dirty="0">
              <a:latin typeface="Smooch Sans" pitchFamily="2" charset="0"/>
            </a:endParaRPr>
          </a:p>
        </p:txBody>
      </p:sp>
      <p:sp>
        <p:nvSpPr>
          <p:cNvPr id="3" name="CuadroTexto 2">
            <a:extLst>
              <a:ext uri="{FF2B5EF4-FFF2-40B4-BE49-F238E27FC236}">
                <a16:creationId xmlns:a16="http://schemas.microsoft.com/office/drawing/2014/main" id="{13F4F5F8-7474-4E55-BE83-BC0E6DA2E60C}"/>
              </a:ext>
            </a:extLst>
          </p:cNvPr>
          <p:cNvSpPr txBox="1"/>
          <p:nvPr/>
        </p:nvSpPr>
        <p:spPr>
          <a:xfrm>
            <a:off x="955964" y="1315649"/>
            <a:ext cx="10110354" cy="830997"/>
          </a:xfrm>
          <a:prstGeom prst="rect">
            <a:avLst/>
          </a:prstGeom>
          <a:noFill/>
        </p:spPr>
        <p:txBody>
          <a:bodyPr wrap="square" rtlCol="0">
            <a:spAutoFit/>
          </a:bodyPr>
          <a:lstStyle/>
          <a:p>
            <a:r>
              <a:rPr lang="es-ES" sz="2400" dirty="0">
                <a:latin typeface="Smooch Sans" pitchFamily="2" charset="0"/>
              </a:rPr>
              <a:t>Las operaciones lógicas anteriores sirven, sobre todo, para evaluar cuando se debe ejecutar una parte del código u otra. Tiene esta estructura:</a:t>
            </a:r>
          </a:p>
        </p:txBody>
      </p:sp>
      <p:pic>
        <p:nvPicPr>
          <p:cNvPr id="5" name="Imagen 4">
            <a:extLst>
              <a:ext uri="{FF2B5EF4-FFF2-40B4-BE49-F238E27FC236}">
                <a16:creationId xmlns:a16="http://schemas.microsoft.com/office/drawing/2014/main" id="{9155261F-7574-4558-8F2C-F4FA2C5F7A67}"/>
              </a:ext>
            </a:extLst>
          </p:cNvPr>
          <p:cNvPicPr>
            <a:picLocks noChangeAspect="1"/>
          </p:cNvPicPr>
          <p:nvPr/>
        </p:nvPicPr>
        <p:blipFill>
          <a:blip r:embed="rId2"/>
          <a:stretch>
            <a:fillRect/>
          </a:stretch>
        </p:blipFill>
        <p:spPr>
          <a:xfrm>
            <a:off x="1274619" y="2602826"/>
            <a:ext cx="2449012" cy="1652346"/>
          </a:xfrm>
          <a:prstGeom prst="rect">
            <a:avLst/>
          </a:prstGeom>
        </p:spPr>
      </p:pic>
      <p:sp>
        <p:nvSpPr>
          <p:cNvPr id="6" name="CuadroTexto 5">
            <a:extLst>
              <a:ext uri="{FF2B5EF4-FFF2-40B4-BE49-F238E27FC236}">
                <a16:creationId xmlns:a16="http://schemas.microsoft.com/office/drawing/2014/main" id="{1AB83844-C295-43F2-9A5E-A02C1DAD7D70}"/>
              </a:ext>
            </a:extLst>
          </p:cNvPr>
          <p:cNvSpPr txBox="1"/>
          <p:nvPr/>
        </p:nvSpPr>
        <p:spPr>
          <a:xfrm>
            <a:off x="4114799" y="2828835"/>
            <a:ext cx="7200901" cy="1200329"/>
          </a:xfrm>
          <a:prstGeom prst="rect">
            <a:avLst/>
          </a:prstGeom>
          <a:noFill/>
        </p:spPr>
        <p:txBody>
          <a:bodyPr wrap="square" rtlCol="0">
            <a:spAutoFit/>
          </a:bodyPr>
          <a:lstStyle/>
          <a:p>
            <a:pPr marL="285750" indent="-285750">
              <a:buFontTx/>
              <a:buChar char="-"/>
            </a:pPr>
            <a:r>
              <a:rPr lang="es-ES" sz="2400" dirty="0">
                <a:latin typeface="Smooch Sans" pitchFamily="2" charset="0"/>
              </a:rPr>
              <a:t>Entra por el primer bloque que evalúe a True</a:t>
            </a:r>
          </a:p>
          <a:p>
            <a:pPr marL="285750" indent="-285750">
              <a:buFontTx/>
              <a:buChar char="-"/>
            </a:pPr>
            <a:r>
              <a:rPr lang="es-ES" sz="2400" dirty="0">
                <a:latin typeface="Smooch Sans" pitchFamily="2" charset="0"/>
              </a:rPr>
              <a:t>Puede tener todos los bloques </a:t>
            </a:r>
            <a:r>
              <a:rPr lang="es-ES" sz="2400" dirty="0" err="1">
                <a:latin typeface="Smooch Sans" pitchFamily="2" charset="0"/>
              </a:rPr>
              <a:t>elif</a:t>
            </a:r>
            <a:r>
              <a:rPr lang="es-ES" sz="2400" dirty="0">
                <a:latin typeface="Smooch Sans" pitchFamily="2" charset="0"/>
              </a:rPr>
              <a:t> que se necesiten</a:t>
            </a:r>
          </a:p>
          <a:p>
            <a:pPr marL="285750" indent="-285750">
              <a:buFontTx/>
              <a:buChar char="-"/>
            </a:pPr>
            <a:r>
              <a:rPr lang="es-ES" sz="2400" dirty="0">
                <a:latin typeface="Smooch Sans" pitchFamily="2" charset="0"/>
              </a:rPr>
              <a:t>Si ninguna condición evalúa a True, entra por el bloque </a:t>
            </a:r>
            <a:r>
              <a:rPr lang="es-ES" sz="2400" dirty="0" err="1">
                <a:latin typeface="Smooch Sans" pitchFamily="2" charset="0"/>
              </a:rPr>
              <a:t>else</a:t>
            </a:r>
            <a:r>
              <a:rPr lang="es-ES" sz="2400" dirty="0">
                <a:latin typeface="Smooch Sans" pitchFamily="2" charset="0"/>
              </a:rPr>
              <a:t>.</a:t>
            </a:r>
          </a:p>
        </p:txBody>
      </p:sp>
      <p:pic>
        <p:nvPicPr>
          <p:cNvPr id="10" name="Imagen 9">
            <a:extLst>
              <a:ext uri="{FF2B5EF4-FFF2-40B4-BE49-F238E27FC236}">
                <a16:creationId xmlns:a16="http://schemas.microsoft.com/office/drawing/2014/main" id="{13D4012E-F5C3-48B6-BF8C-3252A16DC537}"/>
              </a:ext>
            </a:extLst>
          </p:cNvPr>
          <p:cNvPicPr>
            <a:picLocks noChangeAspect="1"/>
          </p:cNvPicPr>
          <p:nvPr/>
        </p:nvPicPr>
        <p:blipFill>
          <a:blip r:embed="rId3"/>
          <a:stretch>
            <a:fillRect/>
          </a:stretch>
        </p:blipFill>
        <p:spPr>
          <a:xfrm>
            <a:off x="1403810" y="5136943"/>
            <a:ext cx="9384379" cy="431466"/>
          </a:xfrm>
          <a:prstGeom prst="rect">
            <a:avLst/>
          </a:prstGeom>
        </p:spPr>
      </p:pic>
      <p:sp>
        <p:nvSpPr>
          <p:cNvPr id="11" name="CuadroTexto 10">
            <a:extLst>
              <a:ext uri="{FF2B5EF4-FFF2-40B4-BE49-F238E27FC236}">
                <a16:creationId xmlns:a16="http://schemas.microsoft.com/office/drawing/2014/main" id="{4FA23AEF-29A5-4AEB-8547-18E1788CD61B}"/>
              </a:ext>
            </a:extLst>
          </p:cNvPr>
          <p:cNvSpPr txBox="1"/>
          <p:nvPr/>
        </p:nvSpPr>
        <p:spPr>
          <a:xfrm>
            <a:off x="955964" y="4566649"/>
            <a:ext cx="10359736" cy="461665"/>
          </a:xfrm>
          <a:prstGeom prst="rect">
            <a:avLst/>
          </a:prstGeom>
          <a:noFill/>
        </p:spPr>
        <p:txBody>
          <a:bodyPr wrap="square" rtlCol="0">
            <a:spAutoFit/>
          </a:bodyPr>
          <a:lstStyle/>
          <a:p>
            <a:r>
              <a:rPr lang="es-ES" sz="2400" dirty="0">
                <a:latin typeface="Smooch Sans" pitchFamily="2" charset="0"/>
              </a:rPr>
              <a:t>También puede asignarse a una variable el resultado de un </a:t>
            </a:r>
            <a:r>
              <a:rPr lang="es-ES" sz="2400" dirty="0" err="1">
                <a:latin typeface="Smooch Sans" pitchFamily="2" charset="0"/>
              </a:rPr>
              <a:t>if</a:t>
            </a:r>
            <a:r>
              <a:rPr lang="es-ES" sz="2400" dirty="0">
                <a:latin typeface="Smooch Sans" pitchFamily="2" charset="0"/>
              </a:rPr>
              <a:t> en línea de esta forma:</a:t>
            </a:r>
          </a:p>
        </p:txBody>
      </p:sp>
      <p:sp>
        <p:nvSpPr>
          <p:cNvPr id="12" name="CuadroTexto 11">
            <a:extLst>
              <a:ext uri="{FF2B5EF4-FFF2-40B4-BE49-F238E27FC236}">
                <a16:creationId xmlns:a16="http://schemas.microsoft.com/office/drawing/2014/main" id="{49A0BE38-49C4-4216-B5A1-39FECC05F2F7}"/>
              </a:ext>
            </a:extLst>
          </p:cNvPr>
          <p:cNvSpPr txBox="1"/>
          <p:nvPr/>
        </p:nvSpPr>
        <p:spPr>
          <a:xfrm>
            <a:off x="1117023" y="5885408"/>
            <a:ext cx="10037618" cy="369332"/>
          </a:xfrm>
          <a:prstGeom prst="rect">
            <a:avLst/>
          </a:prstGeom>
          <a:noFill/>
        </p:spPr>
        <p:txBody>
          <a:bodyPr wrap="square" rtlCol="0">
            <a:spAutoFit/>
          </a:bodyPr>
          <a:lstStyle/>
          <a:p>
            <a:r>
              <a:rPr lang="es-ES" dirty="0">
                <a:latin typeface="Smooch Sans" pitchFamily="2" charset="0"/>
              </a:rPr>
              <a:t>🚩Los bloques de código en Python se separan con espacios o tabulaciones. Todo lo que esté alineado pertenece al mismo bloque.</a:t>
            </a:r>
          </a:p>
        </p:txBody>
      </p:sp>
    </p:spTree>
    <p:extLst>
      <p:ext uri="{BB962C8B-B14F-4D97-AF65-F5344CB8AC3E}">
        <p14:creationId xmlns:p14="http://schemas.microsoft.com/office/powerpoint/2010/main" val="21297184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E6B142F6-FA4E-483D-8DB6-012460C9EF24}"/>
              </a:ext>
            </a:extLst>
          </p:cNvPr>
          <p:cNvSpPr txBox="1"/>
          <p:nvPr/>
        </p:nvSpPr>
        <p:spPr>
          <a:xfrm>
            <a:off x="841664" y="582689"/>
            <a:ext cx="7036244" cy="646331"/>
          </a:xfrm>
          <a:prstGeom prst="rect">
            <a:avLst/>
          </a:prstGeom>
          <a:noFill/>
        </p:spPr>
        <p:txBody>
          <a:bodyPr wrap="square" rtlCol="0">
            <a:spAutoFit/>
          </a:bodyPr>
          <a:lstStyle/>
          <a:p>
            <a:r>
              <a:rPr lang="es-ES" sz="3600" dirty="0">
                <a:latin typeface="Smooch Sans" pitchFamily="2" charset="0"/>
              </a:rPr>
              <a:t>Bucles: </a:t>
            </a:r>
            <a:r>
              <a:rPr lang="es-ES" sz="3600" dirty="0" err="1">
                <a:latin typeface="Smooch Sans" pitchFamily="2" charset="0"/>
              </a:rPr>
              <a:t>While</a:t>
            </a:r>
            <a:endParaRPr lang="es-ES" sz="3600" dirty="0">
              <a:latin typeface="Smooch Sans" pitchFamily="2" charset="0"/>
            </a:endParaRPr>
          </a:p>
        </p:txBody>
      </p:sp>
      <p:sp>
        <p:nvSpPr>
          <p:cNvPr id="3" name="CuadroTexto 2">
            <a:extLst>
              <a:ext uri="{FF2B5EF4-FFF2-40B4-BE49-F238E27FC236}">
                <a16:creationId xmlns:a16="http://schemas.microsoft.com/office/drawing/2014/main" id="{13F4F5F8-7474-4E55-BE83-BC0E6DA2E60C}"/>
              </a:ext>
            </a:extLst>
          </p:cNvPr>
          <p:cNvSpPr txBox="1"/>
          <p:nvPr/>
        </p:nvSpPr>
        <p:spPr>
          <a:xfrm>
            <a:off x="955964" y="1315649"/>
            <a:ext cx="10110354" cy="830997"/>
          </a:xfrm>
          <a:prstGeom prst="rect">
            <a:avLst/>
          </a:prstGeom>
          <a:noFill/>
        </p:spPr>
        <p:txBody>
          <a:bodyPr wrap="square" rtlCol="0">
            <a:spAutoFit/>
          </a:bodyPr>
          <a:lstStyle/>
          <a:p>
            <a:r>
              <a:rPr lang="es-ES" sz="2400" dirty="0">
                <a:latin typeface="Smooch Sans" pitchFamily="2" charset="0"/>
              </a:rPr>
              <a:t>Los bucles se utilizan para repetir una estructura de código de manera repetitiva hasta que algo los interrumpa. Los bucles </a:t>
            </a:r>
            <a:r>
              <a:rPr lang="es-ES" sz="2400" dirty="0" err="1">
                <a:latin typeface="Smooch Sans" pitchFamily="2" charset="0"/>
              </a:rPr>
              <a:t>while</a:t>
            </a:r>
            <a:r>
              <a:rPr lang="es-ES" sz="2400" dirty="0">
                <a:latin typeface="Smooch Sans" pitchFamily="2" charset="0"/>
              </a:rPr>
              <a:t> tienen la siguiente estructura.</a:t>
            </a:r>
          </a:p>
        </p:txBody>
      </p:sp>
      <p:sp>
        <p:nvSpPr>
          <p:cNvPr id="6" name="CuadroTexto 5">
            <a:extLst>
              <a:ext uri="{FF2B5EF4-FFF2-40B4-BE49-F238E27FC236}">
                <a16:creationId xmlns:a16="http://schemas.microsoft.com/office/drawing/2014/main" id="{1AB83844-C295-43F2-9A5E-A02C1DAD7D70}"/>
              </a:ext>
            </a:extLst>
          </p:cNvPr>
          <p:cNvSpPr txBox="1"/>
          <p:nvPr/>
        </p:nvSpPr>
        <p:spPr>
          <a:xfrm>
            <a:off x="1036219" y="3790285"/>
            <a:ext cx="9764218" cy="1569660"/>
          </a:xfrm>
          <a:prstGeom prst="rect">
            <a:avLst/>
          </a:prstGeom>
          <a:noFill/>
        </p:spPr>
        <p:txBody>
          <a:bodyPr wrap="square" rtlCol="0">
            <a:spAutoFit/>
          </a:bodyPr>
          <a:lstStyle/>
          <a:p>
            <a:pPr marL="285750" indent="-285750">
              <a:buFontTx/>
              <a:buChar char="-"/>
            </a:pPr>
            <a:r>
              <a:rPr lang="es-ES" sz="2400" dirty="0">
                <a:latin typeface="Smooch Sans" pitchFamily="2" charset="0"/>
              </a:rPr>
              <a:t>Un bucle </a:t>
            </a:r>
            <a:r>
              <a:rPr lang="es-ES" sz="2400" dirty="0" err="1">
                <a:latin typeface="Smooch Sans" pitchFamily="2" charset="0"/>
              </a:rPr>
              <a:t>while</a:t>
            </a:r>
            <a:r>
              <a:rPr lang="es-ES" sz="2400" dirty="0">
                <a:latin typeface="Smooch Sans" pitchFamily="2" charset="0"/>
              </a:rPr>
              <a:t> se va a estar ejecutando mientras que la condición sea positiva.</a:t>
            </a:r>
          </a:p>
          <a:p>
            <a:pPr marL="285750" indent="-285750">
              <a:buFontTx/>
              <a:buChar char="-"/>
            </a:pPr>
            <a:r>
              <a:rPr lang="es-ES" sz="2400" dirty="0">
                <a:latin typeface="Smooch Sans" pitchFamily="2" charset="0"/>
              </a:rPr>
              <a:t>Se puede pasar a la siguiente fase de manera prematura con la palabra reservada </a:t>
            </a:r>
            <a:r>
              <a:rPr lang="es-ES" sz="2400" i="1" dirty="0">
                <a:latin typeface="Smooch Sans" pitchFamily="2" charset="0"/>
              </a:rPr>
              <a:t>continue</a:t>
            </a:r>
          </a:p>
          <a:p>
            <a:pPr marL="285750" indent="-285750">
              <a:buFontTx/>
              <a:buChar char="-"/>
            </a:pPr>
            <a:r>
              <a:rPr lang="es-ES" sz="2400" dirty="0">
                <a:latin typeface="Smooch Sans" pitchFamily="2" charset="0"/>
              </a:rPr>
              <a:t>Y también se puede salir de un bucle con la palabra reservada </a:t>
            </a:r>
            <a:r>
              <a:rPr lang="es-ES" sz="2400" i="1" dirty="0">
                <a:latin typeface="Smooch Sans" pitchFamily="2" charset="0"/>
              </a:rPr>
              <a:t>break</a:t>
            </a:r>
          </a:p>
          <a:p>
            <a:pPr marL="285750" indent="-285750">
              <a:buFontTx/>
              <a:buChar char="-"/>
            </a:pPr>
            <a:endParaRPr lang="es-ES" sz="2400" dirty="0">
              <a:latin typeface="Smooch Sans" pitchFamily="2" charset="0"/>
            </a:endParaRPr>
          </a:p>
        </p:txBody>
      </p:sp>
      <p:pic>
        <p:nvPicPr>
          <p:cNvPr id="7" name="Imagen 6">
            <a:extLst>
              <a:ext uri="{FF2B5EF4-FFF2-40B4-BE49-F238E27FC236}">
                <a16:creationId xmlns:a16="http://schemas.microsoft.com/office/drawing/2014/main" id="{40D0C02D-A433-4152-8166-D4E26D1C02C8}"/>
              </a:ext>
            </a:extLst>
          </p:cNvPr>
          <p:cNvPicPr>
            <a:picLocks noChangeAspect="1"/>
          </p:cNvPicPr>
          <p:nvPr/>
        </p:nvPicPr>
        <p:blipFill>
          <a:blip r:embed="rId2"/>
          <a:stretch>
            <a:fillRect/>
          </a:stretch>
        </p:blipFill>
        <p:spPr>
          <a:xfrm>
            <a:off x="4446510" y="2564234"/>
            <a:ext cx="2943636" cy="809738"/>
          </a:xfrm>
          <a:prstGeom prst="rect">
            <a:avLst/>
          </a:prstGeom>
        </p:spPr>
      </p:pic>
      <p:sp>
        <p:nvSpPr>
          <p:cNvPr id="12" name="CuadroTexto 11">
            <a:extLst>
              <a:ext uri="{FF2B5EF4-FFF2-40B4-BE49-F238E27FC236}">
                <a16:creationId xmlns:a16="http://schemas.microsoft.com/office/drawing/2014/main" id="{963316A8-9E23-4F7D-8C4B-A94E781F3A57}"/>
              </a:ext>
            </a:extLst>
          </p:cNvPr>
          <p:cNvSpPr txBox="1"/>
          <p:nvPr/>
        </p:nvSpPr>
        <p:spPr>
          <a:xfrm>
            <a:off x="2714159" y="5591592"/>
            <a:ext cx="6763682" cy="369332"/>
          </a:xfrm>
          <a:prstGeom prst="rect">
            <a:avLst/>
          </a:prstGeom>
          <a:noFill/>
        </p:spPr>
        <p:txBody>
          <a:bodyPr wrap="square" rtlCol="0">
            <a:spAutoFit/>
          </a:bodyPr>
          <a:lstStyle/>
          <a:p>
            <a:r>
              <a:rPr lang="es-ES" dirty="0">
                <a:latin typeface="Smooch Sans" pitchFamily="2" charset="0"/>
              </a:rPr>
              <a:t>🚩Cuidado con los bucles </a:t>
            </a:r>
            <a:r>
              <a:rPr lang="es-ES" dirty="0" err="1">
                <a:latin typeface="Smooch Sans" pitchFamily="2" charset="0"/>
              </a:rPr>
              <a:t>while</a:t>
            </a:r>
            <a:r>
              <a:rPr lang="es-ES" dirty="0">
                <a:latin typeface="Smooch Sans" pitchFamily="2" charset="0"/>
              </a:rPr>
              <a:t> y las condiciones de ruptura, si no harás un bucle infinito!</a:t>
            </a:r>
          </a:p>
        </p:txBody>
      </p:sp>
    </p:spTree>
    <p:extLst>
      <p:ext uri="{BB962C8B-B14F-4D97-AF65-F5344CB8AC3E}">
        <p14:creationId xmlns:p14="http://schemas.microsoft.com/office/powerpoint/2010/main" val="6119963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pic>
        <p:nvPicPr>
          <p:cNvPr id="5" name="Picture 4" descr="Pitón amarilla">
            <a:extLst>
              <a:ext uri="{FF2B5EF4-FFF2-40B4-BE49-F238E27FC236}">
                <a16:creationId xmlns:a16="http://schemas.microsoft.com/office/drawing/2014/main" id="{C2862BA2-DA50-430D-9877-38D7EC90CE68}"/>
              </a:ext>
            </a:extLst>
          </p:cNvPr>
          <p:cNvPicPr>
            <a:picLocks noChangeAspect="1"/>
          </p:cNvPicPr>
          <p:nvPr/>
        </p:nvPicPr>
        <p:blipFill rotWithShape="1">
          <a:blip r:embed="rId2"/>
          <a:srcRect l="5543" r="15277" b="-2"/>
          <a:stretch/>
        </p:blipFill>
        <p:spPr>
          <a:xfrm>
            <a:off x="4117521" y="10"/>
            <a:ext cx="8074479" cy="6857990"/>
          </a:xfrm>
          <a:prstGeom prst="rect">
            <a:avLst/>
          </a:prstGeom>
        </p:spPr>
      </p:pic>
      <p:sp>
        <p:nvSpPr>
          <p:cNvPr id="9" name="Freeform: Shape 8">
            <a:extLst>
              <a:ext uri="{FF2B5EF4-FFF2-40B4-BE49-F238E27FC236}">
                <a16:creationId xmlns:a16="http://schemas.microsoft.com/office/drawing/2014/main" id="{8F23F8A3-8FD7-4779-8323-FDC26BE998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78"/>
            <a:ext cx="7859800" cy="6858478"/>
          </a:xfrm>
          <a:custGeom>
            <a:avLst/>
            <a:gdLst>
              <a:gd name="connsiteX0" fmla="*/ 7859800 w 7859800"/>
              <a:gd name="connsiteY0" fmla="*/ 6858478 h 6858478"/>
              <a:gd name="connsiteX1" fmla="*/ 435245 w 7859800"/>
              <a:gd name="connsiteY1" fmla="*/ 6858478 h 6858478"/>
              <a:gd name="connsiteX2" fmla="*/ 435505 w 7859800"/>
              <a:gd name="connsiteY2" fmla="*/ 6857916 h 6858478"/>
              <a:gd name="connsiteX3" fmla="*/ 0 w 7859800"/>
              <a:gd name="connsiteY3" fmla="*/ 6857916 h 6858478"/>
              <a:gd name="connsiteX4" fmla="*/ 0 w 7859800"/>
              <a:gd name="connsiteY4" fmla="*/ 0 h 6858478"/>
              <a:gd name="connsiteX5" fmla="*/ 3611620 w 7859800"/>
              <a:gd name="connsiteY5" fmla="*/ 0 h 6858478"/>
              <a:gd name="connsiteX6" fmla="*/ 4677848 w 7859800"/>
              <a:gd name="connsiteY6" fmla="*/ 0 h 6858478"/>
              <a:gd name="connsiteX7" fmla="*/ 4683425 w 7859800"/>
              <a:gd name="connsiteY7"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59800" h="6858478">
                <a:moveTo>
                  <a:pt x="7859800" y="6858478"/>
                </a:moveTo>
                <a:lnTo>
                  <a:pt x="435245" y="6858478"/>
                </a:lnTo>
                <a:lnTo>
                  <a:pt x="435505" y="6857916"/>
                </a:lnTo>
                <a:lnTo>
                  <a:pt x="0" y="6857916"/>
                </a:lnTo>
                <a:lnTo>
                  <a:pt x="0" y="0"/>
                </a:lnTo>
                <a:lnTo>
                  <a:pt x="3611620" y="0"/>
                </a:lnTo>
                <a:lnTo>
                  <a:pt x="4677848" y="0"/>
                </a:lnTo>
                <a:lnTo>
                  <a:pt x="4683425" y="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Freeform: Shape 10">
            <a:extLst>
              <a:ext uri="{FF2B5EF4-FFF2-40B4-BE49-F238E27FC236}">
                <a16:creationId xmlns:a16="http://schemas.microsoft.com/office/drawing/2014/main" id="{F605C4CC-A25C-416F-8333-7CB7DC97D8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78"/>
            <a:ext cx="7431174" cy="6858478"/>
          </a:xfrm>
          <a:custGeom>
            <a:avLst/>
            <a:gdLst>
              <a:gd name="connsiteX0" fmla="*/ 7431174 w 7431174"/>
              <a:gd name="connsiteY0" fmla="*/ 6858478 h 6858478"/>
              <a:gd name="connsiteX1" fmla="*/ 6619 w 7431174"/>
              <a:gd name="connsiteY1" fmla="*/ 6858478 h 6858478"/>
              <a:gd name="connsiteX2" fmla="*/ 6879 w 7431174"/>
              <a:gd name="connsiteY2" fmla="*/ 6857916 h 6858478"/>
              <a:gd name="connsiteX3" fmla="*/ 0 w 7431174"/>
              <a:gd name="connsiteY3" fmla="*/ 6857916 h 6858478"/>
              <a:gd name="connsiteX4" fmla="*/ 0 w 7431174"/>
              <a:gd name="connsiteY4" fmla="*/ 0 h 6858478"/>
              <a:gd name="connsiteX5" fmla="*/ 3182994 w 7431174"/>
              <a:gd name="connsiteY5" fmla="*/ 0 h 6858478"/>
              <a:gd name="connsiteX6" fmla="*/ 4249222 w 7431174"/>
              <a:gd name="connsiteY6" fmla="*/ 0 h 6858478"/>
              <a:gd name="connsiteX7" fmla="*/ 4254799 w 7431174"/>
              <a:gd name="connsiteY7"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31174" h="6858478">
                <a:moveTo>
                  <a:pt x="7431174" y="6858478"/>
                </a:moveTo>
                <a:lnTo>
                  <a:pt x="6619" y="6858478"/>
                </a:lnTo>
                <a:lnTo>
                  <a:pt x="6879" y="6857916"/>
                </a:lnTo>
                <a:lnTo>
                  <a:pt x="0" y="6857916"/>
                </a:lnTo>
                <a:lnTo>
                  <a:pt x="0" y="0"/>
                </a:lnTo>
                <a:lnTo>
                  <a:pt x="3182994" y="0"/>
                </a:lnTo>
                <a:lnTo>
                  <a:pt x="4249222" y="0"/>
                </a:lnTo>
                <a:lnTo>
                  <a:pt x="4254799" y="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CuadroTexto 1">
            <a:extLst>
              <a:ext uri="{FF2B5EF4-FFF2-40B4-BE49-F238E27FC236}">
                <a16:creationId xmlns:a16="http://schemas.microsoft.com/office/drawing/2014/main" id="{E6B142F6-FA4E-483D-8DB6-012460C9EF24}"/>
              </a:ext>
            </a:extLst>
          </p:cNvPr>
          <p:cNvSpPr txBox="1"/>
          <p:nvPr/>
        </p:nvSpPr>
        <p:spPr>
          <a:xfrm>
            <a:off x="731936" y="365125"/>
            <a:ext cx="7055128" cy="1325563"/>
          </a:xfrm>
          <a:prstGeom prst="rect">
            <a:avLst/>
          </a:prstGeom>
        </p:spPr>
        <p:txBody>
          <a:bodyPr vert="horz" lIns="91440" tIns="45720" rIns="91440" bIns="45720" rtlCol="0" anchor="ctr">
            <a:normAutofit/>
          </a:bodyPr>
          <a:lstStyle/>
          <a:p>
            <a:pPr defTabSz="914400">
              <a:lnSpc>
                <a:spcPct val="90000"/>
              </a:lnSpc>
              <a:spcBef>
                <a:spcPct val="0"/>
              </a:spcBef>
              <a:spcAft>
                <a:spcPts val="600"/>
              </a:spcAft>
            </a:pPr>
            <a:r>
              <a:rPr lang="en-US" sz="4400" dirty="0" err="1">
                <a:latin typeface="Smooch Sans" pitchFamily="2" charset="0"/>
                <a:ea typeface="+mj-ea"/>
                <a:cs typeface="+mj-cs"/>
              </a:rPr>
              <a:t>Características</a:t>
            </a:r>
            <a:r>
              <a:rPr lang="en-US" sz="4400" dirty="0">
                <a:latin typeface="Smooch Sans" pitchFamily="2" charset="0"/>
                <a:ea typeface="+mj-ea"/>
                <a:cs typeface="+mj-cs"/>
              </a:rPr>
              <a:t> de Python</a:t>
            </a:r>
          </a:p>
        </p:txBody>
      </p:sp>
      <p:sp>
        <p:nvSpPr>
          <p:cNvPr id="3" name="CuadroTexto 2">
            <a:extLst>
              <a:ext uri="{FF2B5EF4-FFF2-40B4-BE49-F238E27FC236}">
                <a16:creationId xmlns:a16="http://schemas.microsoft.com/office/drawing/2014/main" id="{13F4F5F8-7474-4E55-BE83-BC0E6DA2E60C}"/>
              </a:ext>
            </a:extLst>
          </p:cNvPr>
          <p:cNvSpPr txBox="1"/>
          <p:nvPr/>
        </p:nvSpPr>
        <p:spPr>
          <a:xfrm>
            <a:off x="731935" y="1531200"/>
            <a:ext cx="4956483" cy="4154361"/>
          </a:xfrm>
          <a:prstGeom prst="rect">
            <a:avLst/>
          </a:prstGeom>
        </p:spPr>
        <p:txBody>
          <a:bodyPr vert="horz" lIns="91440" tIns="45720" rIns="91440" bIns="45720" rtlCol="0">
            <a:noAutofit/>
          </a:bodyPr>
          <a:lstStyle/>
          <a:p>
            <a:pPr defTabSz="914400">
              <a:lnSpc>
                <a:spcPct val="90000"/>
              </a:lnSpc>
              <a:spcAft>
                <a:spcPts val="600"/>
              </a:spcAft>
            </a:pPr>
            <a:r>
              <a:rPr lang="en-US" sz="2000" dirty="0">
                <a:latin typeface="Smooch Sans" pitchFamily="2" charset="0"/>
              </a:rPr>
              <a:t>Python es un </a:t>
            </a:r>
            <a:r>
              <a:rPr lang="en-US" sz="2000" dirty="0" err="1">
                <a:latin typeface="Smooch Sans" pitchFamily="2" charset="0"/>
              </a:rPr>
              <a:t>lenguaje</a:t>
            </a:r>
            <a:r>
              <a:rPr lang="en-US" sz="2000" dirty="0">
                <a:latin typeface="Smooch Sans" pitchFamily="2" charset="0"/>
              </a:rPr>
              <a:t> de </a:t>
            </a:r>
            <a:r>
              <a:rPr lang="en-US" sz="2000" dirty="0" err="1">
                <a:latin typeface="Smooch Sans" pitchFamily="2" charset="0"/>
              </a:rPr>
              <a:t>programación</a:t>
            </a:r>
            <a:r>
              <a:rPr lang="en-US" sz="2000" dirty="0">
                <a:latin typeface="Smooch Sans" pitchFamily="2" charset="0"/>
              </a:rPr>
              <a:t> </a:t>
            </a:r>
            <a:r>
              <a:rPr lang="en-US" sz="2000" dirty="0" err="1">
                <a:latin typeface="Smooch Sans" pitchFamily="2" charset="0"/>
              </a:rPr>
              <a:t>multipropósito</a:t>
            </a:r>
            <a:r>
              <a:rPr lang="en-US" sz="2000" dirty="0">
                <a:latin typeface="Smooch Sans" pitchFamily="2" charset="0"/>
              </a:rPr>
              <a:t> y </a:t>
            </a:r>
            <a:r>
              <a:rPr lang="en-US" sz="2000" dirty="0" err="1">
                <a:latin typeface="Smooch Sans" pitchFamily="2" charset="0"/>
              </a:rPr>
              <a:t>multiplataforma</a:t>
            </a:r>
            <a:r>
              <a:rPr lang="en-US" sz="2000" dirty="0">
                <a:latin typeface="Smooch Sans" pitchFamily="2" charset="0"/>
              </a:rPr>
              <a:t>. </a:t>
            </a:r>
            <a:r>
              <a:rPr lang="en-US" sz="2000" dirty="0" err="1">
                <a:latin typeface="Smooch Sans" pitchFamily="2" charset="0"/>
              </a:rPr>
              <a:t>Posee</a:t>
            </a:r>
            <a:r>
              <a:rPr lang="en-US" sz="2000" dirty="0">
                <a:latin typeface="Smooch Sans" pitchFamily="2" charset="0"/>
              </a:rPr>
              <a:t> </a:t>
            </a:r>
            <a:r>
              <a:rPr lang="en-US" sz="2000" dirty="0" err="1">
                <a:latin typeface="Smooch Sans" pitchFamily="2" charset="0"/>
              </a:rPr>
              <a:t>unas</a:t>
            </a:r>
            <a:r>
              <a:rPr lang="en-US" sz="2000" dirty="0">
                <a:latin typeface="Smooch Sans" pitchFamily="2" charset="0"/>
              </a:rPr>
              <a:t> </a:t>
            </a:r>
            <a:r>
              <a:rPr lang="en-US" sz="2000" dirty="0" err="1">
                <a:latin typeface="Smooch Sans" pitchFamily="2" charset="0"/>
              </a:rPr>
              <a:t>características</a:t>
            </a:r>
            <a:r>
              <a:rPr lang="en-US" sz="2000" dirty="0">
                <a:latin typeface="Smooch Sans" pitchFamily="2" charset="0"/>
              </a:rPr>
              <a:t> que lo </a:t>
            </a:r>
            <a:r>
              <a:rPr lang="en-US" sz="2000" dirty="0" err="1">
                <a:latin typeface="Smooch Sans" pitchFamily="2" charset="0"/>
              </a:rPr>
              <a:t>hacen</a:t>
            </a:r>
            <a:r>
              <a:rPr lang="en-US" sz="2000" dirty="0">
                <a:latin typeface="Smooch Sans" pitchFamily="2" charset="0"/>
              </a:rPr>
              <a:t> </a:t>
            </a:r>
            <a:r>
              <a:rPr lang="en-US" sz="2000" dirty="0" err="1">
                <a:latin typeface="Smooch Sans" pitchFamily="2" charset="0"/>
              </a:rPr>
              <a:t>único</a:t>
            </a:r>
            <a:r>
              <a:rPr lang="en-US" sz="2000" dirty="0">
                <a:latin typeface="Smooch Sans" pitchFamily="2" charset="0"/>
              </a:rPr>
              <a:t>:</a:t>
            </a:r>
          </a:p>
          <a:p>
            <a:pPr marL="342900" indent="-228600" defTabSz="914400">
              <a:lnSpc>
                <a:spcPct val="90000"/>
              </a:lnSpc>
              <a:spcAft>
                <a:spcPts val="600"/>
              </a:spcAft>
              <a:buFont typeface="Arial" panose="020B0604020202020204" pitchFamily="34" charset="0"/>
              <a:buChar char="•"/>
            </a:pPr>
            <a:r>
              <a:rPr lang="en-US" sz="2000" dirty="0" err="1">
                <a:latin typeface="Smooch Sans" pitchFamily="2" charset="0"/>
              </a:rPr>
              <a:t>Hace</a:t>
            </a:r>
            <a:r>
              <a:rPr lang="en-US" sz="2000" dirty="0">
                <a:latin typeface="Smooch Sans" pitchFamily="2" charset="0"/>
              </a:rPr>
              <a:t> </a:t>
            </a:r>
            <a:r>
              <a:rPr lang="en-US" sz="2000" dirty="0" err="1">
                <a:latin typeface="Smooch Sans" pitchFamily="2" charset="0"/>
              </a:rPr>
              <a:t>hincapié</a:t>
            </a:r>
            <a:r>
              <a:rPr lang="en-US" sz="2000" dirty="0">
                <a:latin typeface="Smooch Sans" pitchFamily="2" charset="0"/>
              </a:rPr>
              <a:t> </a:t>
            </a:r>
            <a:r>
              <a:rPr lang="en-US" sz="2000" dirty="0" err="1">
                <a:latin typeface="Smooch Sans" pitchFamily="2" charset="0"/>
              </a:rPr>
              <a:t>en</a:t>
            </a:r>
            <a:r>
              <a:rPr lang="en-US" sz="2000" dirty="0">
                <a:latin typeface="Smooch Sans" pitchFamily="2" charset="0"/>
              </a:rPr>
              <a:t> la </a:t>
            </a:r>
            <a:r>
              <a:rPr lang="en-US" sz="2000" dirty="0" err="1">
                <a:latin typeface="Smooch Sans" pitchFamily="2" charset="0"/>
              </a:rPr>
              <a:t>legibilidad</a:t>
            </a:r>
            <a:r>
              <a:rPr lang="en-US" sz="2000" dirty="0">
                <a:latin typeface="Smooch Sans" pitchFamily="2" charset="0"/>
              </a:rPr>
              <a:t> de </a:t>
            </a:r>
            <a:r>
              <a:rPr lang="en-US" sz="2000" dirty="0" err="1">
                <a:latin typeface="Smooch Sans" pitchFamily="2" charset="0"/>
              </a:rPr>
              <a:t>código</a:t>
            </a:r>
            <a:endParaRPr lang="en-US" sz="2000" dirty="0">
              <a:latin typeface="Smooch Sans" pitchFamily="2" charset="0"/>
            </a:endParaRPr>
          </a:p>
          <a:p>
            <a:pPr marL="342900" indent="-228600" defTabSz="914400">
              <a:lnSpc>
                <a:spcPct val="90000"/>
              </a:lnSpc>
              <a:spcAft>
                <a:spcPts val="600"/>
              </a:spcAft>
              <a:buFont typeface="Arial" panose="020B0604020202020204" pitchFamily="34" charset="0"/>
              <a:buChar char="•"/>
            </a:pPr>
            <a:r>
              <a:rPr lang="en-US" sz="2000" dirty="0" err="1">
                <a:latin typeface="Smooch Sans" pitchFamily="2" charset="0"/>
              </a:rPr>
              <a:t>Posee</a:t>
            </a:r>
            <a:r>
              <a:rPr lang="en-US" sz="2000" dirty="0">
                <a:latin typeface="Smooch Sans" pitchFamily="2" charset="0"/>
              </a:rPr>
              <a:t> </a:t>
            </a:r>
            <a:r>
              <a:rPr lang="en-US" sz="2000" dirty="0" err="1">
                <a:latin typeface="Smooch Sans" pitchFamily="2" charset="0"/>
              </a:rPr>
              <a:t>una</a:t>
            </a:r>
            <a:r>
              <a:rPr lang="en-US" sz="2000" dirty="0">
                <a:latin typeface="Smooch Sans" pitchFamily="2" charset="0"/>
              </a:rPr>
              <a:t> gran base de </a:t>
            </a:r>
            <a:r>
              <a:rPr lang="en-US" sz="2000" dirty="0" err="1">
                <a:latin typeface="Smooch Sans" pitchFamily="2" charset="0"/>
              </a:rPr>
              <a:t>paquetes</a:t>
            </a:r>
            <a:r>
              <a:rPr lang="en-US" sz="2000" dirty="0">
                <a:latin typeface="Smooch Sans" pitchFamily="2" charset="0"/>
              </a:rPr>
              <a:t> </a:t>
            </a:r>
            <a:r>
              <a:rPr lang="en-US" sz="2000" dirty="0" err="1">
                <a:latin typeface="Smooch Sans" pitchFamily="2" charset="0"/>
              </a:rPr>
              <a:t>en</a:t>
            </a:r>
            <a:r>
              <a:rPr lang="en-US" sz="2000" dirty="0">
                <a:latin typeface="Smooch Sans" pitchFamily="2" charset="0"/>
              </a:rPr>
              <a:t> </a:t>
            </a:r>
            <a:r>
              <a:rPr lang="en-US" sz="2000" dirty="0" err="1">
                <a:latin typeface="Smooch Sans" pitchFamily="2" charset="0"/>
              </a:rPr>
              <a:t>constante</a:t>
            </a:r>
            <a:r>
              <a:rPr lang="en-US" sz="2000" dirty="0">
                <a:latin typeface="Smooch Sans" pitchFamily="2" charset="0"/>
              </a:rPr>
              <a:t> </a:t>
            </a:r>
            <a:r>
              <a:rPr lang="en-US" sz="2000" dirty="0" err="1">
                <a:latin typeface="Smooch Sans" pitchFamily="2" charset="0"/>
              </a:rPr>
              <a:t>evolución</a:t>
            </a:r>
            <a:r>
              <a:rPr lang="en-US" sz="2000" dirty="0">
                <a:latin typeface="Smooch Sans" pitchFamily="2" charset="0"/>
              </a:rPr>
              <a:t> gracias a </a:t>
            </a:r>
            <a:r>
              <a:rPr lang="en-US" sz="2000" dirty="0" err="1">
                <a:latin typeface="Smooch Sans" pitchFamily="2" charset="0"/>
              </a:rPr>
              <a:t>su</a:t>
            </a:r>
            <a:r>
              <a:rPr lang="en-US" sz="2000" dirty="0">
                <a:latin typeface="Smooch Sans" pitchFamily="2" charset="0"/>
              </a:rPr>
              <a:t> </a:t>
            </a:r>
            <a:r>
              <a:rPr lang="en-US" sz="2000" dirty="0" err="1">
                <a:latin typeface="Smooch Sans" pitchFamily="2" charset="0"/>
              </a:rPr>
              <a:t>activa</a:t>
            </a:r>
            <a:r>
              <a:rPr lang="en-US" sz="2000" dirty="0">
                <a:latin typeface="Smooch Sans" pitchFamily="2" charset="0"/>
              </a:rPr>
              <a:t> </a:t>
            </a:r>
            <a:r>
              <a:rPr lang="en-US" sz="2000" dirty="0" err="1">
                <a:latin typeface="Smooch Sans" pitchFamily="2" charset="0"/>
              </a:rPr>
              <a:t>comunidad</a:t>
            </a:r>
            <a:r>
              <a:rPr lang="en-US" sz="2000" dirty="0">
                <a:latin typeface="Smooch Sans" pitchFamily="2" charset="0"/>
              </a:rPr>
              <a:t> de </a:t>
            </a:r>
            <a:r>
              <a:rPr lang="en-US" sz="2000" dirty="0" err="1">
                <a:latin typeface="Smooch Sans" pitchFamily="2" charset="0"/>
              </a:rPr>
              <a:t>desarrolladores</a:t>
            </a:r>
            <a:endParaRPr lang="en-US" sz="2000" dirty="0">
              <a:latin typeface="Smooch Sans" pitchFamily="2" charset="0"/>
            </a:endParaRPr>
          </a:p>
          <a:p>
            <a:pPr marL="342900" indent="-228600" defTabSz="914400">
              <a:lnSpc>
                <a:spcPct val="90000"/>
              </a:lnSpc>
              <a:spcAft>
                <a:spcPts val="600"/>
              </a:spcAft>
              <a:buFont typeface="Arial" panose="020B0604020202020204" pitchFamily="34" charset="0"/>
              <a:buChar char="•"/>
            </a:pPr>
            <a:r>
              <a:rPr lang="en-US" sz="2000" dirty="0">
                <a:latin typeface="Smooch Sans" pitchFamily="2" charset="0"/>
              </a:rPr>
              <a:t>Es perfecto para </a:t>
            </a:r>
            <a:r>
              <a:rPr lang="en-US" sz="2000" dirty="0" err="1">
                <a:latin typeface="Smooch Sans" pitchFamily="2" charset="0"/>
              </a:rPr>
              <a:t>principiantes</a:t>
            </a:r>
            <a:r>
              <a:rPr lang="en-US" sz="2000" dirty="0">
                <a:latin typeface="Smooch Sans" pitchFamily="2" charset="0"/>
              </a:rPr>
              <a:t> dada </a:t>
            </a:r>
            <a:r>
              <a:rPr lang="en-US" sz="2000" dirty="0" err="1">
                <a:latin typeface="Smooch Sans" pitchFamily="2" charset="0"/>
              </a:rPr>
              <a:t>su</a:t>
            </a:r>
            <a:r>
              <a:rPr lang="en-US" sz="2000" dirty="0">
                <a:latin typeface="Smooch Sans" pitchFamily="2" charset="0"/>
              </a:rPr>
              <a:t> </a:t>
            </a:r>
            <a:r>
              <a:rPr lang="en-US" sz="2000" dirty="0" err="1">
                <a:latin typeface="Smooch Sans" pitchFamily="2" charset="0"/>
              </a:rPr>
              <a:t>facilidad</a:t>
            </a:r>
            <a:r>
              <a:rPr lang="en-US" sz="2000" dirty="0">
                <a:latin typeface="Smooch Sans" pitchFamily="2" charset="0"/>
              </a:rPr>
              <a:t> de </a:t>
            </a:r>
            <a:r>
              <a:rPr lang="en-US" sz="2000" dirty="0" err="1">
                <a:latin typeface="Smooch Sans" pitchFamily="2" charset="0"/>
              </a:rPr>
              <a:t>aprendizaje</a:t>
            </a:r>
            <a:endParaRPr lang="en-US" sz="2000" dirty="0">
              <a:latin typeface="Smooch Sans" pitchFamily="2" charset="0"/>
            </a:endParaRPr>
          </a:p>
          <a:p>
            <a:pPr marL="342900" indent="-228600" defTabSz="914400">
              <a:lnSpc>
                <a:spcPct val="90000"/>
              </a:lnSpc>
              <a:spcAft>
                <a:spcPts val="600"/>
              </a:spcAft>
              <a:buFont typeface="Arial" panose="020B0604020202020204" pitchFamily="34" charset="0"/>
              <a:buChar char="•"/>
            </a:pPr>
            <a:r>
              <a:rPr lang="en-US" sz="2000" dirty="0">
                <a:latin typeface="Smooch Sans" pitchFamily="2" charset="0"/>
              </a:rPr>
              <a:t>Es 100% Open source, es </a:t>
            </a:r>
            <a:r>
              <a:rPr lang="en-US" sz="2000" dirty="0" err="1">
                <a:latin typeface="Smooch Sans" pitchFamily="2" charset="0"/>
              </a:rPr>
              <a:t>más</a:t>
            </a:r>
            <a:r>
              <a:rPr lang="en-US" sz="2000" dirty="0">
                <a:latin typeface="Smooch Sans" pitchFamily="2" charset="0"/>
              </a:rPr>
              <a:t>, no hay </a:t>
            </a:r>
            <a:r>
              <a:rPr lang="en-US" sz="2000" dirty="0" err="1">
                <a:latin typeface="Smooch Sans" pitchFamily="2" charset="0"/>
              </a:rPr>
              <a:t>ninguna</a:t>
            </a:r>
            <a:r>
              <a:rPr lang="en-US" sz="2000" dirty="0">
                <a:latin typeface="Smooch Sans" pitchFamily="2" charset="0"/>
              </a:rPr>
              <a:t> </a:t>
            </a:r>
            <a:r>
              <a:rPr lang="en-US" sz="2000" dirty="0" err="1">
                <a:latin typeface="Smooch Sans" pitchFamily="2" charset="0"/>
              </a:rPr>
              <a:t>empresa</a:t>
            </a:r>
            <a:r>
              <a:rPr lang="en-US" sz="2000" dirty="0">
                <a:latin typeface="Smooch Sans" pitchFamily="2" charset="0"/>
              </a:rPr>
              <a:t> </a:t>
            </a:r>
            <a:r>
              <a:rPr lang="en-US" sz="2000" dirty="0" err="1">
                <a:latin typeface="Smooch Sans" pitchFamily="2" charset="0"/>
              </a:rPr>
              <a:t>detrás</a:t>
            </a:r>
            <a:r>
              <a:rPr lang="en-US" sz="2000" dirty="0">
                <a:latin typeface="Smooch Sans" pitchFamily="2" charset="0"/>
              </a:rPr>
              <a:t> que lo </a:t>
            </a:r>
            <a:r>
              <a:rPr lang="en-US" sz="2000" dirty="0" err="1">
                <a:latin typeface="Smooch Sans" pitchFamily="2" charset="0"/>
              </a:rPr>
              <a:t>respalde</a:t>
            </a:r>
            <a:r>
              <a:rPr lang="en-US" sz="2000" dirty="0">
                <a:latin typeface="Smooch Sans" pitchFamily="2" charset="0"/>
              </a:rPr>
              <a:t>, </a:t>
            </a:r>
            <a:r>
              <a:rPr lang="en-US" sz="2000" dirty="0" err="1">
                <a:latin typeface="Smooch Sans" pitchFamily="2" charset="0"/>
              </a:rPr>
              <a:t>sino</a:t>
            </a:r>
            <a:r>
              <a:rPr lang="en-US" sz="2000" dirty="0">
                <a:latin typeface="Smooch Sans" pitchFamily="2" charset="0"/>
              </a:rPr>
              <a:t> la Python Software Foundation</a:t>
            </a:r>
          </a:p>
          <a:p>
            <a:pPr marL="342900" indent="-228600" defTabSz="914400">
              <a:lnSpc>
                <a:spcPct val="90000"/>
              </a:lnSpc>
              <a:spcAft>
                <a:spcPts val="600"/>
              </a:spcAft>
              <a:buFont typeface="Arial" panose="020B0604020202020204" pitchFamily="34" charset="0"/>
              <a:buChar char="•"/>
            </a:pPr>
            <a:r>
              <a:rPr lang="en-US" sz="2000" dirty="0">
                <a:latin typeface="Smooch Sans" pitchFamily="2" charset="0"/>
              </a:rPr>
              <a:t>Es un </a:t>
            </a:r>
            <a:r>
              <a:rPr lang="en-US" sz="2000" dirty="0" err="1">
                <a:latin typeface="Smooch Sans" pitchFamily="2" charset="0"/>
              </a:rPr>
              <a:t>lenguaje</a:t>
            </a:r>
            <a:r>
              <a:rPr lang="en-US" sz="2000" dirty="0">
                <a:latin typeface="Smooch Sans" pitchFamily="2" charset="0"/>
              </a:rPr>
              <a:t> de </a:t>
            </a:r>
            <a:r>
              <a:rPr lang="en-US" sz="2000" dirty="0" err="1">
                <a:latin typeface="Smooch Sans" pitchFamily="2" charset="0"/>
              </a:rPr>
              <a:t>programación</a:t>
            </a:r>
            <a:r>
              <a:rPr lang="en-US" sz="2000" dirty="0">
                <a:latin typeface="Smooch Sans" pitchFamily="2" charset="0"/>
              </a:rPr>
              <a:t> </a:t>
            </a:r>
            <a:r>
              <a:rPr lang="en-US" sz="2000" dirty="0" err="1">
                <a:latin typeface="Smooch Sans" pitchFamily="2" charset="0"/>
              </a:rPr>
              <a:t>interpretado</a:t>
            </a:r>
            <a:endParaRPr lang="en-US" sz="2000" dirty="0">
              <a:latin typeface="Smooch Sans" pitchFamily="2" charset="0"/>
            </a:endParaRPr>
          </a:p>
          <a:p>
            <a:pPr marL="342900" indent="-228600" defTabSz="914400">
              <a:lnSpc>
                <a:spcPct val="90000"/>
              </a:lnSpc>
              <a:spcAft>
                <a:spcPts val="600"/>
              </a:spcAft>
              <a:buFont typeface="Arial" panose="020B0604020202020204" pitchFamily="34" charset="0"/>
              <a:buChar char="•"/>
            </a:pPr>
            <a:r>
              <a:rPr lang="en-US" sz="2000" dirty="0" err="1">
                <a:latin typeface="Smooch Sans" pitchFamily="2" charset="0"/>
              </a:rPr>
              <a:t>Acepta</a:t>
            </a:r>
            <a:r>
              <a:rPr lang="en-US" sz="2000" dirty="0">
                <a:latin typeface="Smooch Sans" pitchFamily="2" charset="0"/>
              </a:rPr>
              <a:t> </a:t>
            </a:r>
            <a:r>
              <a:rPr lang="en-US" sz="2000" dirty="0" err="1">
                <a:latin typeface="Smooch Sans" pitchFamily="2" charset="0"/>
              </a:rPr>
              <a:t>múltiples</a:t>
            </a:r>
            <a:r>
              <a:rPr lang="en-US" sz="2000" dirty="0">
                <a:latin typeface="Smooch Sans" pitchFamily="2" charset="0"/>
              </a:rPr>
              <a:t> </a:t>
            </a:r>
            <a:r>
              <a:rPr lang="en-US" sz="2000" dirty="0" err="1">
                <a:latin typeface="Smooch Sans" pitchFamily="2" charset="0"/>
              </a:rPr>
              <a:t>paradigmas</a:t>
            </a:r>
            <a:r>
              <a:rPr lang="en-US" sz="2000" dirty="0">
                <a:latin typeface="Smooch Sans" pitchFamily="2" charset="0"/>
              </a:rPr>
              <a:t> (POO, </a:t>
            </a:r>
            <a:r>
              <a:rPr lang="en-US" sz="2000" dirty="0" err="1">
                <a:latin typeface="Smooch Sans" pitchFamily="2" charset="0"/>
              </a:rPr>
              <a:t>Funcional</a:t>
            </a:r>
            <a:r>
              <a:rPr lang="en-US" sz="2000" dirty="0">
                <a:latin typeface="Smooch Sans" pitchFamily="2" charset="0"/>
              </a:rPr>
              <a:t>, </a:t>
            </a:r>
            <a:r>
              <a:rPr lang="en-US" sz="2000" dirty="0" err="1">
                <a:latin typeface="Smooch Sans" pitchFamily="2" charset="0"/>
              </a:rPr>
              <a:t>Imperativa</a:t>
            </a:r>
            <a:r>
              <a:rPr lang="en-US" sz="2000" dirty="0">
                <a:latin typeface="Smooch Sans" pitchFamily="2" charset="0"/>
              </a:rPr>
              <a:t>)</a:t>
            </a:r>
          </a:p>
        </p:txBody>
      </p:sp>
    </p:spTree>
    <p:extLst>
      <p:ext uri="{BB962C8B-B14F-4D97-AF65-F5344CB8AC3E}">
        <p14:creationId xmlns:p14="http://schemas.microsoft.com/office/powerpoint/2010/main" val="40361268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E6B142F6-FA4E-483D-8DB6-012460C9EF24}"/>
              </a:ext>
            </a:extLst>
          </p:cNvPr>
          <p:cNvSpPr txBox="1"/>
          <p:nvPr/>
        </p:nvSpPr>
        <p:spPr>
          <a:xfrm>
            <a:off x="841664" y="582689"/>
            <a:ext cx="7036244" cy="646331"/>
          </a:xfrm>
          <a:prstGeom prst="rect">
            <a:avLst/>
          </a:prstGeom>
          <a:noFill/>
        </p:spPr>
        <p:txBody>
          <a:bodyPr wrap="square" rtlCol="0">
            <a:spAutoFit/>
          </a:bodyPr>
          <a:lstStyle/>
          <a:p>
            <a:r>
              <a:rPr lang="es-ES" sz="3600" dirty="0">
                <a:latin typeface="Smooch Sans" pitchFamily="2" charset="0"/>
              </a:rPr>
              <a:t>Bucles: </a:t>
            </a:r>
            <a:r>
              <a:rPr lang="es-ES" sz="3600" dirty="0" err="1">
                <a:latin typeface="Smooch Sans" pitchFamily="2" charset="0"/>
              </a:rPr>
              <a:t>For</a:t>
            </a:r>
            <a:r>
              <a:rPr lang="es-ES" sz="3600" dirty="0">
                <a:latin typeface="Smooch Sans" pitchFamily="2" charset="0"/>
              </a:rPr>
              <a:t>..in</a:t>
            </a:r>
          </a:p>
        </p:txBody>
      </p:sp>
      <p:sp>
        <p:nvSpPr>
          <p:cNvPr id="3" name="CuadroTexto 2">
            <a:extLst>
              <a:ext uri="{FF2B5EF4-FFF2-40B4-BE49-F238E27FC236}">
                <a16:creationId xmlns:a16="http://schemas.microsoft.com/office/drawing/2014/main" id="{13F4F5F8-7474-4E55-BE83-BC0E6DA2E60C}"/>
              </a:ext>
            </a:extLst>
          </p:cNvPr>
          <p:cNvSpPr txBox="1"/>
          <p:nvPr/>
        </p:nvSpPr>
        <p:spPr>
          <a:xfrm>
            <a:off x="955964" y="1315649"/>
            <a:ext cx="10110354" cy="830997"/>
          </a:xfrm>
          <a:prstGeom prst="rect">
            <a:avLst/>
          </a:prstGeom>
          <a:noFill/>
        </p:spPr>
        <p:txBody>
          <a:bodyPr wrap="square" rtlCol="0">
            <a:spAutoFit/>
          </a:bodyPr>
          <a:lstStyle/>
          <a:p>
            <a:r>
              <a:rPr lang="es-ES" sz="2400" dirty="0">
                <a:latin typeface="Smooch Sans" pitchFamily="2" charset="0"/>
              </a:rPr>
              <a:t>Los bucles </a:t>
            </a:r>
            <a:r>
              <a:rPr lang="es-ES" sz="2400" dirty="0" err="1">
                <a:latin typeface="Smooch Sans" pitchFamily="2" charset="0"/>
              </a:rPr>
              <a:t>for</a:t>
            </a:r>
            <a:r>
              <a:rPr lang="es-ES" sz="2400" dirty="0">
                <a:latin typeface="Smooch Sans" pitchFamily="2" charset="0"/>
              </a:rPr>
              <a:t>..in son extremadamente útiles en Python porque facilitan muchísimo trabajar con colecciones. Tienen la siguiente estructura:</a:t>
            </a:r>
          </a:p>
        </p:txBody>
      </p:sp>
      <p:sp>
        <p:nvSpPr>
          <p:cNvPr id="6" name="CuadroTexto 5">
            <a:extLst>
              <a:ext uri="{FF2B5EF4-FFF2-40B4-BE49-F238E27FC236}">
                <a16:creationId xmlns:a16="http://schemas.microsoft.com/office/drawing/2014/main" id="{1AB83844-C295-43F2-9A5E-A02C1DAD7D70}"/>
              </a:ext>
            </a:extLst>
          </p:cNvPr>
          <p:cNvSpPr txBox="1"/>
          <p:nvPr/>
        </p:nvSpPr>
        <p:spPr>
          <a:xfrm>
            <a:off x="1036219" y="3889136"/>
            <a:ext cx="9764218" cy="1569660"/>
          </a:xfrm>
          <a:prstGeom prst="rect">
            <a:avLst/>
          </a:prstGeom>
          <a:noFill/>
        </p:spPr>
        <p:txBody>
          <a:bodyPr wrap="square" rtlCol="0">
            <a:spAutoFit/>
          </a:bodyPr>
          <a:lstStyle/>
          <a:p>
            <a:pPr marL="285750" indent="-285750">
              <a:buFontTx/>
              <a:buChar char="-"/>
            </a:pPr>
            <a:r>
              <a:rPr lang="es-ES" sz="2400" dirty="0">
                <a:latin typeface="Smooch Sans" pitchFamily="2" charset="0"/>
              </a:rPr>
              <a:t>Un bucle </a:t>
            </a:r>
            <a:r>
              <a:rPr lang="es-ES" sz="2400" dirty="0" err="1">
                <a:latin typeface="Smooch Sans" pitchFamily="2" charset="0"/>
              </a:rPr>
              <a:t>for</a:t>
            </a:r>
            <a:r>
              <a:rPr lang="es-ES" sz="2400" dirty="0">
                <a:latin typeface="Smooch Sans" pitchFamily="2" charset="0"/>
              </a:rPr>
              <a:t>..in se va a estar ejecutando hasta que queden elementos en la colección</a:t>
            </a:r>
          </a:p>
          <a:p>
            <a:pPr marL="285750" indent="-285750">
              <a:buFontTx/>
              <a:buChar char="-"/>
            </a:pPr>
            <a:r>
              <a:rPr lang="es-ES" sz="2400" dirty="0">
                <a:latin typeface="Smooch Sans" pitchFamily="2" charset="0"/>
              </a:rPr>
              <a:t>Se puede pasar a la siguiente fase de manera prematura con la palabra reservada </a:t>
            </a:r>
            <a:r>
              <a:rPr lang="es-ES" sz="2400" i="1" dirty="0">
                <a:latin typeface="Smooch Sans" pitchFamily="2" charset="0"/>
              </a:rPr>
              <a:t>continue</a:t>
            </a:r>
          </a:p>
          <a:p>
            <a:pPr marL="285750" indent="-285750">
              <a:buFontTx/>
              <a:buChar char="-"/>
            </a:pPr>
            <a:r>
              <a:rPr lang="es-ES" sz="2400" dirty="0">
                <a:latin typeface="Smooch Sans" pitchFamily="2" charset="0"/>
              </a:rPr>
              <a:t>Y también se puede salir de un bucle con la palabra reservada </a:t>
            </a:r>
            <a:r>
              <a:rPr lang="es-ES" sz="2400" i="1" dirty="0">
                <a:latin typeface="Smooch Sans" pitchFamily="2" charset="0"/>
              </a:rPr>
              <a:t>break</a:t>
            </a:r>
          </a:p>
          <a:p>
            <a:pPr marL="285750" indent="-285750">
              <a:buFontTx/>
              <a:buChar char="-"/>
            </a:pPr>
            <a:endParaRPr lang="es-ES" sz="2400" dirty="0">
              <a:latin typeface="Smooch Sans" pitchFamily="2" charset="0"/>
            </a:endParaRPr>
          </a:p>
        </p:txBody>
      </p:sp>
      <p:pic>
        <p:nvPicPr>
          <p:cNvPr id="5" name="Imagen 4">
            <a:extLst>
              <a:ext uri="{FF2B5EF4-FFF2-40B4-BE49-F238E27FC236}">
                <a16:creationId xmlns:a16="http://schemas.microsoft.com/office/drawing/2014/main" id="{A79F0861-5CEE-4AD2-A5C0-5ECCB059E34C}"/>
              </a:ext>
            </a:extLst>
          </p:cNvPr>
          <p:cNvPicPr>
            <a:picLocks noChangeAspect="1"/>
          </p:cNvPicPr>
          <p:nvPr/>
        </p:nvPicPr>
        <p:blipFill>
          <a:blip r:embed="rId2"/>
          <a:stretch>
            <a:fillRect/>
          </a:stretch>
        </p:blipFill>
        <p:spPr>
          <a:xfrm>
            <a:off x="3599775" y="2559232"/>
            <a:ext cx="4429743" cy="819264"/>
          </a:xfrm>
          <a:prstGeom prst="rect">
            <a:avLst/>
          </a:prstGeom>
        </p:spPr>
      </p:pic>
    </p:spTree>
    <p:extLst>
      <p:ext uri="{BB962C8B-B14F-4D97-AF65-F5344CB8AC3E}">
        <p14:creationId xmlns:p14="http://schemas.microsoft.com/office/powerpoint/2010/main" val="28480252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E6B142F6-FA4E-483D-8DB6-012460C9EF24}"/>
              </a:ext>
            </a:extLst>
          </p:cNvPr>
          <p:cNvSpPr txBox="1"/>
          <p:nvPr/>
        </p:nvSpPr>
        <p:spPr>
          <a:xfrm>
            <a:off x="841664" y="582689"/>
            <a:ext cx="7036244" cy="646331"/>
          </a:xfrm>
          <a:prstGeom prst="rect">
            <a:avLst/>
          </a:prstGeom>
          <a:noFill/>
        </p:spPr>
        <p:txBody>
          <a:bodyPr wrap="square" rtlCol="0">
            <a:spAutoFit/>
          </a:bodyPr>
          <a:lstStyle/>
          <a:p>
            <a:r>
              <a:rPr lang="es-ES" sz="3600" dirty="0">
                <a:latin typeface="Smooch Sans" pitchFamily="2" charset="0"/>
              </a:rPr>
              <a:t>Funciones</a:t>
            </a:r>
          </a:p>
        </p:txBody>
      </p:sp>
      <p:sp>
        <p:nvSpPr>
          <p:cNvPr id="3" name="CuadroTexto 2">
            <a:extLst>
              <a:ext uri="{FF2B5EF4-FFF2-40B4-BE49-F238E27FC236}">
                <a16:creationId xmlns:a16="http://schemas.microsoft.com/office/drawing/2014/main" id="{13F4F5F8-7474-4E55-BE83-BC0E6DA2E60C}"/>
              </a:ext>
            </a:extLst>
          </p:cNvPr>
          <p:cNvSpPr txBox="1"/>
          <p:nvPr/>
        </p:nvSpPr>
        <p:spPr>
          <a:xfrm>
            <a:off x="955964" y="1315649"/>
            <a:ext cx="10110354" cy="830997"/>
          </a:xfrm>
          <a:prstGeom prst="rect">
            <a:avLst/>
          </a:prstGeom>
          <a:noFill/>
        </p:spPr>
        <p:txBody>
          <a:bodyPr wrap="square" rtlCol="0">
            <a:spAutoFit/>
          </a:bodyPr>
          <a:lstStyle/>
          <a:p>
            <a:r>
              <a:rPr lang="es-ES" sz="2400" dirty="0">
                <a:latin typeface="Smooch Sans" pitchFamily="2" charset="0"/>
              </a:rPr>
              <a:t>Cuando una porción de código es susceptible de ser reutilizada, puede almacenarse en una función, de manera que se puede ejecutar de igual manera solamente escribiendo su nombre:</a:t>
            </a:r>
          </a:p>
        </p:txBody>
      </p:sp>
      <p:sp>
        <p:nvSpPr>
          <p:cNvPr id="6" name="CuadroTexto 5">
            <a:extLst>
              <a:ext uri="{FF2B5EF4-FFF2-40B4-BE49-F238E27FC236}">
                <a16:creationId xmlns:a16="http://schemas.microsoft.com/office/drawing/2014/main" id="{1AB83844-C295-43F2-9A5E-A02C1DAD7D70}"/>
              </a:ext>
            </a:extLst>
          </p:cNvPr>
          <p:cNvSpPr txBox="1"/>
          <p:nvPr/>
        </p:nvSpPr>
        <p:spPr>
          <a:xfrm>
            <a:off x="955964" y="3411612"/>
            <a:ext cx="9764218" cy="461665"/>
          </a:xfrm>
          <a:prstGeom prst="rect">
            <a:avLst/>
          </a:prstGeom>
          <a:noFill/>
        </p:spPr>
        <p:txBody>
          <a:bodyPr wrap="square" rtlCol="0">
            <a:spAutoFit/>
          </a:bodyPr>
          <a:lstStyle/>
          <a:p>
            <a:r>
              <a:rPr lang="es-ES" sz="2400" dirty="0">
                <a:latin typeface="Smooch Sans" pitchFamily="2" charset="0"/>
              </a:rPr>
              <a:t>Y después, solamente hay que invocarla así:</a:t>
            </a:r>
          </a:p>
        </p:txBody>
      </p:sp>
      <p:pic>
        <p:nvPicPr>
          <p:cNvPr id="11" name="Imagen 10">
            <a:extLst>
              <a:ext uri="{FF2B5EF4-FFF2-40B4-BE49-F238E27FC236}">
                <a16:creationId xmlns:a16="http://schemas.microsoft.com/office/drawing/2014/main" id="{9243649D-63C9-47F5-AC0B-6C21602B3385}"/>
              </a:ext>
            </a:extLst>
          </p:cNvPr>
          <p:cNvPicPr>
            <a:picLocks noChangeAspect="1"/>
          </p:cNvPicPr>
          <p:nvPr/>
        </p:nvPicPr>
        <p:blipFill>
          <a:blip r:embed="rId2"/>
          <a:stretch>
            <a:fillRect/>
          </a:stretch>
        </p:blipFill>
        <p:spPr>
          <a:xfrm>
            <a:off x="1522501" y="2188534"/>
            <a:ext cx="8977279" cy="1007915"/>
          </a:xfrm>
          <a:prstGeom prst="rect">
            <a:avLst/>
          </a:prstGeom>
        </p:spPr>
      </p:pic>
      <p:pic>
        <p:nvPicPr>
          <p:cNvPr id="14" name="Imagen 13">
            <a:extLst>
              <a:ext uri="{FF2B5EF4-FFF2-40B4-BE49-F238E27FC236}">
                <a16:creationId xmlns:a16="http://schemas.microsoft.com/office/drawing/2014/main" id="{6184A170-675F-4B5E-B6B2-9D4B8D9CD3D2}"/>
              </a:ext>
            </a:extLst>
          </p:cNvPr>
          <p:cNvPicPr>
            <a:picLocks noChangeAspect="1"/>
          </p:cNvPicPr>
          <p:nvPr/>
        </p:nvPicPr>
        <p:blipFill>
          <a:blip r:embed="rId3"/>
          <a:stretch>
            <a:fillRect/>
          </a:stretch>
        </p:blipFill>
        <p:spPr>
          <a:xfrm>
            <a:off x="1691770" y="4013022"/>
            <a:ext cx="8638739" cy="579375"/>
          </a:xfrm>
          <a:prstGeom prst="rect">
            <a:avLst/>
          </a:prstGeom>
        </p:spPr>
      </p:pic>
      <p:sp>
        <p:nvSpPr>
          <p:cNvPr id="15" name="CuadroTexto 14">
            <a:extLst>
              <a:ext uri="{FF2B5EF4-FFF2-40B4-BE49-F238E27FC236}">
                <a16:creationId xmlns:a16="http://schemas.microsoft.com/office/drawing/2014/main" id="{24A91229-C6ED-4E71-83A9-97A490571FCA}"/>
              </a:ext>
            </a:extLst>
          </p:cNvPr>
          <p:cNvSpPr txBox="1"/>
          <p:nvPr/>
        </p:nvSpPr>
        <p:spPr>
          <a:xfrm>
            <a:off x="924924" y="4854318"/>
            <a:ext cx="10342151" cy="1200329"/>
          </a:xfrm>
          <a:prstGeom prst="rect">
            <a:avLst/>
          </a:prstGeom>
          <a:noFill/>
        </p:spPr>
        <p:txBody>
          <a:bodyPr wrap="square" rtlCol="0">
            <a:spAutoFit/>
          </a:bodyPr>
          <a:lstStyle/>
          <a:p>
            <a:pPr marL="342900" indent="-342900">
              <a:buFontTx/>
              <a:buChar char="-"/>
            </a:pPr>
            <a:r>
              <a:rPr lang="es-ES" sz="2400" dirty="0">
                <a:latin typeface="Smooch Sans" pitchFamily="2" charset="0"/>
              </a:rPr>
              <a:t>Una función puede o no devolver valores con </a:t>
            </a:r>
            <a:r>
              <a:rPr lang="es-ES" sz="2400" dirty="0" err="1">
                <a:latin typeface="Smooch Sans" pitchFamily="2" charset="0"/>
              </a:rPr>
              <a:t>return</a:t>
            </a:r>
            <a:r>
              <a:rPr lang="es-ES" sz="2400" dirty="0">
                <a:latin typeface="Smooch Sans" pitchFamily="2" charset="0"/>
              </a:rPr>
              <a:t>. Si no se especifica nada, por defecto devuelve </a:t>
            </a:r>
            <a:r>
              <a:rPr lang="es-ES" sz="2400" dirty="0" err="1">
                <a:latin typeface="Smooch Sans" pitchFamily="2" charset="0"/>
              </a:rPr>
              <a:t>None</a:t>
            </a:r>
            <a:r>
              <a:rPr lang="es-ES" sz="2400" dirty="0">
                <a:latin typeface="Smooch Sans" pitchFamily="2" charset="0"/>
              </a:rPr>
              <a:t>.</a:t>
            </a:r>
          </a:p>
          <a:p>
            <a:pPr marL="342900" indent="-342900">
              <a:buFontTx/>
              <a:buChar char="-"/>
            </a:pPr>
            <a:r>
              <a:rPr lang="es-ES" sz="2400" dirty="0">
                <a:latin typeface="Smooch Sans" pitchFamily="2" charset="0"/>
              </a:rPr>
              <a:t>Si una función admite parámetros, estos son obligatorios salvo que se incluya un valor por defecto.</a:t>
            </a:r>
          </a:p>
        </p:txBody>
      </p:sp>
    </p:spTree>
    <p:extLst>
      <p:ext uri="{BB962C8B-B14F-4D97-AF65-F5344CB8AC3E}">
        <p14:creationId xmlns:p14="http://schemas.microsoft.com/office/powerpoint/2010/main" val="33371658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E6B142F6-FA4E-483D-8DB6-012460C9EF24}"/>
              </a:ext>
            </a:extLst>
          </p:cNvPr>
          <p:cNvSpPr txBox="1"/>
          <p:nvPr/>
        </p:nvSpPr>
        <p:spPr>
          <a:xfrm>
            <a:off x="841664" y="582689"/>
            <a:ext cx="7036244" cy="646331"/>
          </a:xfrm>
          <a:prstGeom prst="rect">
            <a:avLst/>
          </a:prstGeom>
          <a:noFill/>
        </p:spPr>
        <p:txBody>
          <a:bodyPr wrap="square" rtlCol="0">
            <a:spAutoFit/>
          </a:bodyPr>
          <a:lstStyle/>
          <a:p>
            <a:r>
              <a:rPr lang="es-ES" sz="3600" dirty="0">
                <a:latin typeface="Smooch Sans" pitchFamily="2" charset="0"/>
              </a:rPr>
              <a:t>Métodos</a:t>
            </a:r>
          </a:p>
        </p:txBody>
      </p:sp>
      <p:sp>
        <p:nvSpPr>
          <p:cNvPr id="3" name="CuadroTexto 2">
            <a:extLst>
              <a:ext uri="{FF2B5EF4-FFF2-40B4-BE49-F238E27FC236}">
                <a16:creationId xmlns:a16="http://schemas.microsoft.com/office/drawing/2014/main" id="{13F4F5F8-7474-4E55-BE83-BC0E6DA2E60C}"/>
              </a:ext>
            </a:extLst>
          </p:cNvPr>
          <p:cNvSpPr txBox="1"/>
          <p:nvPr/>
        </p:nvSpPr>
        <p:spPr>
          <a:xfrm>
            <a:off x="955964" y="1316854"/>
            <a:ext cx="10110354" cy="2308324"/>
          </a:xfrm>
          <a:prstGeom prst="rect">
            <a:avLst/>
          </a:prstGeom>
          <a:noFill/>
        </p:spPr>
        <p:txBody>
          <a:bodyPr wrap="square" rtlCol="0">
            <a:spAutoFit/>
          </a:bodyPr>
          <a:lstStyle/>
          <a:p>
            <a:r>
              <a:rPr lang="es-ES" sz="2400" dirty="0">
                <a:latin typeface="Smooch Sans" pitchFamily="2" charset="0"/>
              </a:rPr>
              <a:t>Los métodos son exactamente lo mismo que las funciones, pero pertenecen a objetos y permiten trabajar con ellos. Como te estás imaginando, todos los tipos y colecciones que vimos anteriormente poseen métodos predefinidos.</a:t>
            </a:r>
          </a:p>
          <a:p>
            <a:endParaRPr lang="es-ES" sz="2400" dirty="0">
              <a:latin typeface="Smooch Sans" pitchFamily="2" charset="0"/>
            </a:endParaRPr>
          </a:p>
          <a:p>
            <a:r>
              <a:rPr lang="es-ES" sz="2400" dirty="0">
                <a:latin typeface="Smooch Sans" pitchFamily="2" charset="0"/>
              </a:rPr>
              <a:t>No voy a incluir aquí todas las funciones, pero </a:t>
            </a:r>
            <a:r>
              <a:rPr lang="es-ES" sz="2400" dirty="0">
                <a:latin typeface="Smooch Sans" pitchFamily="2" charset="0"/>
                <a:hlinkClick r:id="rId2"/>
              </a:rPr>
              <a:t>sí un enlace a la documentación oficial </a:t>
            </a:r>
            <a:r>
              <a:rPr lang="es-ES" sz="2400" dirty="0">
                <a:latin typeface="Smooch Sans" pitchFamily="2" charset="0"/>
              </a:rPr>
              <a:t>donde pueden verse todos.</a:t>
            </a:r>
          </a:p>
        </p:txBody>
      </p:sp>
      <p:sp>
        <p:nvSpPr>
          <p:cNvPr id="4" name="CuadroTexto 3">
            <a:extLst>
              <a:ext uri="{FF2B5EF4-FFF2-40B4-BE49-F238E27FC236}">
                <a16:creationId xmlns:a16="http://schemas.microsoft.com/office/drawing/2014/main" id="{47BA46D2-5F2B-4BE5-81D4-544AEFCB3CCA}"/>
              </a:ext>
            </a:extLst>
          </p:cNvPr>
          <p:cNvSpPr txBox="1"/>
          <p:nvPr/>
        </p:nvSpPr>
        <p:spPr>
          <a:xfrm>
            <a:off x="841664" y="3877409"/>
            <a:ext cx="4926090" cy="646331"/>
          </a:xfrm>
          <a:prstGeom prst="rect">
            <a:avLst/>
          </a:prstGeom>
          <a:noFill/>
        </p:spPr>
        <p:txBody>
          <a:bodyPr wrap="square" rtlCol="0">
            <a:spAutoFit/>
          </a:bodyPr>
          <a:lstStyle/>
          <a:p>
            <a:r>
              <a:rPr lang="es-ES" sz="3600" dirty="0">
                <a:latin typeface="Smooch Sans" pitchFamily="2" charset="0"/>
              </a:rPr>
              <a:t>Con pilas </a:t>
            </a:r>
            <a:r>
              <a:rPr lang="es-ES" sz="3600" dirty="0" err="1">
                <a:latin typeface="Smooch Sans" pitchFamily="2" charset="0"/>
              </a:rPr>
              <a:t>incluídas</a:t>
            </a:r>
            <a:endParaRPr lang="es-ES" sz="3600" dirty="0">
              <a:latin typeface="Smooch Sans" pitchFamily="2" charset="0"/>
            </a:endParaRPr>
          </a:p>
        </p:txBody>
      </p:sp>
      <p:sp>
        <p:nvSpPr>
          <p:cNvPr id="5" name="CuadroTexto 4">
            <a:extLst>
              <a:ext uri="{FF2B5EF4-FFF2-40B4-BE49-F238E27FC236}">
                <a16:creationId xmlns:a16="http://schemas.microsoft.com/office/drawing/2014/main" id="{5434E9B3-9F01-4BA3-AEF1-ACF405599EFA}"/>
              </a:ext>
            </a:extLst>
          </p:cNvPr>
          <p:cNvSpPr txBox="1"/>
          <p:nvPr/>
        </p:nvSpPr>
        <p:spPr>
          <a:xfrm>
            <a:off x="955964" y="4598377"/>
            <a:ext cx="9876159" cy="1200329"/>
          </a:xfrm>
          <a:prstGeom prst="rect">
            <a:avLst/>
          </a:prstGeom>
          <a:noFill/>
        </p:spPr>
        <p:txBody>
          <a:bodyPr wrap="square" rtlCol="0">
            <a:spAutoFit/>
          </a:bodyPr>
          <a:lstStyle/>
          <a:p>
            <a:r>
              <a:rPr lang="es-ES" sz="2400" dirty="0">
                <a:latin typeface="Smooch Sans" pitchFamily="2" charset="0"/>
              </a:rPr>
              <a:t>Parte del atractivo de Python radica en la gran cantidad de funciones predefinidas con el propio lenguaje. </a:t>
            </a:r>
            <a:r>
              <a:rPr lang="es-ES" sz="2400" dirty="0">
                <a:latin typeface="Smooch Sans" pitchFamily="2" charset="0"/>
                <a:hlinkClick r:id="rId3"/>
              </a:rPr>
              <a:t>En este enlace </a:t>
            </a:r>
            <a:r>
              <a:rPr lang="es-ES" sz="2400" dirty="0">
                <a:latin typeface="Smooch Sans" pitchFamily="2" charset="0"/>
              </a:rPr>
              <a:t>puedes ver unas cuantas. Cabe señalar como especialmente útiles las funciones del módulo </a:t>
            </a:r>
            <a:r>
              <a:rPr lang="es-ES" sz="2400" i="1" dirty="0">
                <a:latin typeface="Smooch Sans" pitchFamily="2" charset="0"/>
              </a:rPr>
              <a:t>os</a:t>
            </a:r>
            <a:r>
              <a:rPr lang="es-ES" sz="2400" dirty="0">
                <a:latin typeface="Smooch Sans" pitchFamily="2" charset="0"/>
              </a:rPr>
              <a:t> y el módulo </a:t>
            </a:r>
            <a:r>
              <a:rPr lang="es-ES" sz="2400" i="1" dirty="0" err="1">
                <a:latin typeface="Smooch Sans" pitchFamily="2" charset="0"/>
              </a:rPr>
              <a:t>math</a:t>
            </a:r>
            <a:endParaRPr lang="es-ES" sz="2400" i="1" dirty="0">
              <a:latin typeface="Smooch Sans" pitchFamily="2" charset="0"/>
            </a:endParaRPr>
          </a:p>
        </p:txBody>
      </p:sp>
    </p:spTree>
    <p:extLst>
      <p:ext uri="{BB962C8B-B14F-4D97-AF65-F5344CB8AC3E}">
        <p14:creationId xmlns:p14="http://schemas.microsoft.com/office/powerpoint/2010/main" val="13692080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sp>
        <p:nvSpPr>
          <p:cNvPr id="15" name="Rectangle 9">
            <a:extLst>
              <a:ext uri="{FF2B5EF4-FFF2-40B4-BE49-F238E27FC236}">
                <a16:creationId xmlns:a16="http://schemas.microsoft.com/office/drawing/2014/main" id="{EE1FC7B4-E4A7-4452-B413-1A623E3A72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bg1">
              <a:alpha val="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13">
            <a:extLst>
              <a:ext uri="{FF2B5EF4-FFF2-40B4-BE49-F238E27FC236}">
                <a16:creationId xmlns:a16="http://schemas.microsoft.com/office/drawing/2014/main" id="{E0709AF0-24F0-4486-B189-BE6386BDB1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11">
            <a:extLst>
              <a:ext uri="{FF2B5EF4-FFF2-40B4-BE49-F238E27FC236}">
                <a16:creationId xmlns:a16="http://schemas.microsoft.com/office/drawing/2014/main" id="{FBE3B62F-5853-4A3C-B050-6186351A71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CuadroTexto 1">
            <a:extLst>
              <a:ext uri="{FF2B5EF4-FFF2-40B4-BE49-F238E27FC236}">
                <a16:creationId xmlns:a16="http://schemas.microsoft.com/office/drawing/2014/main" id="{E6B142F6-FA4E-483D-8DB6-012460C9EF24}"/>
              </a:ext>
            </a:extLst>
          </p:cNvPr>
          <p:cNvSpPr txBox="1"/>
          <p:nvPr/>
        </p:nvSpPr>
        <p:spPr>
          <a:xfrm>
            <a:off x="833002" y="448253"/>
            <a:ext cx="10520702" cy="1325563"/>
          </a:xfrm>
          <a:prstGeom prst="rect">
            <a:avLst/>
          </a:prstGeom>
        </p:spPr>
        <p:txBody>
          <a:bodyPr vert="horz" lIns="91440" tIns="45720" rIns="91440" bIns="45720" rtlCol="0" anchor="ctr">
            <a:normAutofit/>
          </a:bodyPr>
          <a:lstStyle/>
          <a:p>
            <a:pPr defTabSz="914400">
              <a:lnSpc>
                <a:spcPct val="90000"/>
              </a:lnSpc>
              <a:spcBef>
                <a:spcPct val="0"/>
              </a:spcBef>
              <a:spcAft>
                <a:spcPts val="600"/>
              </a:spcAft>
            </a:pPr>
            <a:r>
              <a:rPr lang="en-US" sz="4400" kern="1200" dirty="0">
                <a:solidFill>
                  <a:schemeClr val="tx1"/>
                </a:solidFill>
                <a:latin typeface="Smooch Sans" pitchFamily="2" charset="0"/>
                <a:ea typeface="+mj-ea"/>
                <a:cs typeface="+mj-cs"/>
              </a:rPr>
              <a:t>Historia</a:t>
            </a:r>
          </a:p>
        </p:txBody>
      </p:sp>
      <p:sp>
        <p:nvSpPr>
          <p:cNvPr id="3" name="CuadroTexto 2">
            <a:extLst>
              <a:ext uri="{FF2B5EF4-FFF2-40B4-BE49-F238E27FC236}">
                <a16:creationId xmlns:a16="http://schemas.microsoft.com/office/drawing/2014/main" id="{13F4F5F8-7474-4E55-BE83-BC0E6DA2E60C}"/>
              </a:ext>
            </a:extLst>
          </p:cNvPr>
          <p:cNvSpPr txBox="1"/>
          <p:nvPr/>
        </p:nvSpPr>
        <p:spPr>
          <a:xfrm>
            <a:off x="838199" y="1765049"/>
            <a:ext cx="4936067" cy="3985155"/>
          </a:xfrm>
          <a:prstGeom prst="rect">
            <a:avLst/>
          </a:prstGeom>
        </p:spPr>
        <p:txBody>
          <a:bodyPr vert="horz" lIns="91440" tIns="45720" rIns="91440" bIns="45720" rtlCol="0">
            <a:normAutofit lnSpcReduction="10000"/>
          </a:bodyPr>
          <a:lstStyle/>
          <a:p>
            <a:pPr marL="342900" indent="-228600" defTabSz="914400">
              <a:lnSpc>
                <a:spcPct val="90000"/>
              </a:lnSpc>
              <a:spcAft>
                <a:spcPts val="600"/>
              </a:spcAft>
              <a:buFont typeface="Arial" panose="020B0604020202020204" pitchFamily="34" charset="0"/>
              <a:buChar char="•"/>
            </a:pPr>
            <a:r>
              <a:rPr lang="en-US" sz="2000" dirty="0" err="1">
                <a:latin typeface="Smooch Sans" pitchFamily="2" charset="0"/>
              </a:rPr>
              <a:t>Nace</a:t>
            </a:r>
            <a:r>
              <a:rPr lang="en-US" sz="2000" dirty="0">
                <a:latin typeface="Smooch Sans" pitchFamily="2" charset="0"/>
              </a:rPr>
              <a:t> a finales de </a:t>
            </a:r>
            <a:r>
              <a:rPr lang="en-US" sz="2000" dirty="0" err="1">
                <a:latin typeface="Smooch Sans" pitchFamily="2" charset="0"/>
              </a:rPr>
              <a:t>los</a:t>
            </a:r>
            <a:r>
              <a:rPr lang="en-US" sz="2000" dirty="0">
                <a:latin typeface="Smooch Sans" pitchFamily="2" charset="0"/>
              </a:rPr>
              <a:t> </a:t>
            </a:r>
            <a:r>
              <a:rPr lang="en-US" sz="2000" dirty="0" err="1">
                <a:latin typeface="Smooch Sans" pitchFamily="2" charset="0"/>
              </a:rPr>
              <a:t>años</a:t>
            </a:r>
            <a:r>
              <a:rPr lang="en-US" sz="2000" dirty="0">
                <a:latin typeface="Smooch Sans" pitchFamily="2" charset="0"/>
              </a:rPr>
              <a:t> 80 </a:t>
            </a:r>
            <a:r>
              <a:rPr lang="en-US" sz="2000" dirty="0" err="1">
                <a:latin typeface="Smooch Sans" pitchFamily="2" charset="0"/>
              </a:rPr>
              <a:t>escrito</a:t>
            </a:r>
            <a:r>
              <a:rPr lang="en-US" sz="2000" dirty="0">
                <a:latin typeface="Smooch Sans" pitchFamily="2" charset="0"/>
              </a:rPr>
              <a:t> </a:t>
            </a:r>
            <a:r>
              <a:rPr lang="en-US" sz="2000" dirty="0" err="1">
                <a:latin typeface="Smooch Sans" pitchFamily="2" charset="0"/>
              </a:rPr>
              <a:t>por</a:t>
            </a:r>
            <a:r>
              <a:rPr lang="en-US" sz="2000" dirty="0">
                <a:latin typeface="Smooch Sans" pitchFamily="2" charset="0"/>
              </a:rPr>
              <a:t> Guido Van Rossum </a:t>
            </a:r>
            <a:r>
              <a:rPr lang="en-US" sz="2000" dirty="0" err="1">
                <a:latin typeface="Smooch Sans" pitchFamily="2" charset="0"/>
              </a:rPr>
              <a:t>como</a:t>
            </a:r>
            <a:r>
              <a:rPr lang="en-US" sz="2000" dirty="0">
                <a:latin typeface="Smooch Sans" pitchFamily="2" charset="0"/>
              </a:rPr>
              <a:t> un </a:t>
            </a:r>
            <a:r>
              <a:rPr lang="en-US" sz="2000" dirty="0" err="1">
                <a:latin typeface="Smooch Sans" pitchFamily="2" charset="0"/>
              </a:rPr>
              <a:t>sucesor</a:t>
            </a:r>
            <a:r>
              <a:rPr lang="en-US" sz="2000" dirty="0">
                <a:latin typeface="Smooch Sans" pitchFamily="2" charset="0"/>
              </a:rPr>
              <a:t> del </a:t>
            </a:r>
            <a:r>
              <a:rPr lang="en-US" sz="2000" dirty="0" err="1">
                <a:latin typeface="Smooch Sans" pitchFamily="2" charset="0"/>
              </a:rPr>
              <a:t>lenguaje</a:t>
            </a:r>
            <a:r>
              <a:rPr lang="en-US" sz="2000" dirty="0">
                <a:latin typeface="Smooch Sans" pitchFamily="2" charset="0"/>
              </a:rPr>
              <a:t> ABC. </a:t>
            </a:r>
          </a:p>
          <a:p>
            <a:pPr marL="342900" indent="-228600" defTabSz="914400">
              <a:lnSpc>
                <a:spcPct val="90000"/>
              </a:lnSpc>
              <a:spcAft>
                <a:spcPts val="600"/>
              </a:spcAft>
              <a:buFont typeface="Arial" panose="020B0604020202020204" pitchFamily="34" charset="0"/>
              <a:buChar char="•"/>
            </a:pPr>
            <a:r>
              <a:rPr lang="en-US" sz="2000" dirty="0" err="1">
                <a:latin typeface="Smooch Sans" pitchFamily="2" charset="0"/>
              </a:rPr>
              <a:t>Debe</a:t>
            </a:r>
            <a:r>
              <a:rPr lang="en-US" sz="2000" dirty="0">
                <a:latin typeface="Smooch Sans" pitchFamily="2" charset="0"/>
              </a:rPr>
              <a:t> </a:t>
            </a:r>
            <a:r>
              <a:rPr lang="en-US" sz="2000" dirty="0" err="1">
                <a:latin typeface="Smooch Sans" pitchFamily="2" charset="0"/>
              </a:rPr>
              <a:t>su</a:t>
            </a:r>
            <a:r>
              <a:rPr lang="en-US" sz="2000" dirty="0">
                <a:latin typeface="Smooch Sans" pitchFamily="2" charset="0"/>
              </a:rPr>
              <a:t> </a:t>
            </a:r>
            <a:r>
              <a:rPr lang="en-US" sz="2000" dirty="0" err="1">
                <a:latin typeface="Smooch Sans" pitchFamily="2" charset="0"/>
              </a:rPr>
              <a:t>nombre</a:t>
            </a:r>
            <a:r>
              <a:rPr lang="en-US" sz="2000" dirty="0">
                <a:latin typeface="Smooch Sans" pitchFamily="2" charset="0"/>
              </a:rPr>
              <a:t> a la </a:t>
            </a:r>
            <a:r>
              <a:rPr lang="en-US" sz="2000" dirty="0" err="1">
                <a:latin typeface="Smooch Sans" pitchFamily="2" charset="0"/>
              </a:rPr>
              <a:t>afición</a:t>
            </a:r>
            <a:r>
              <a:rPr lang="en-US" sz="2000" dirty="0">
                <a:latin typeface="Smooch Sans" pitchFamily="2" charset="0"/>
              </a:rPr>
              <a:t> de Guido </a:t>
            </a:r>
            <a:r>
              <a:rPr lang="en-US" sz="2000" dirty="0" err="1">
                <a:latin typeface="Smooch Sans" pitchFamily="2" charset="0"/>
              </a:rPr>
              <a:t>por</a:t>
            </a:r>
            <a:r>
              <a:rPr lang="en-US" sz="2000" dirty="0">
                <a:latin typeface="Smooch Sans" pitchFamily="2" charset="0"/>
              </a:rPr>
              <a:t> </a:t>
            </a:r>
            <a:r>
              <a:rPr lang="en-US" sz="2000" dirty="0" err="1">
                <a:latin typeface="Smooch Sans" pitchFamily="2" charset="0"/>
              </a:rPr>
              <a:t>los</a:t>
            </a:r>
            <a:r>
              <a:rPr lang="en-US" sz="2000" dirty="0">
                <a:latin typeface="Smooch Sans" pitchFamily="2" charset="0"/>
              </a:rPr>
              <a:t> </a:t>
            </a:r>
            <a:r>
              <a:rPr lang="en-US" sz="2000" dirty="0" err="1">
                <a:latin typeface="Smooch Sans" pitchFamily="2" charset="0"/>
              </a:rPr>
              <a:t>cómicos</a:t>
            </a:r>
            <a:r>
              <a:rPr lang="en-US" sz="2000" dirty="0">
                <a:latin typeface="Smooch Sans" pitchFamily="2" charset="0"/>
              </a:rPr>
              <a:t> </a:t>
            </a:r>
            <a:r>
              <a:rPr lang="en-US" sz="2000" dirty="0" err="1">
                <a:latin typeface="Smooch Sans" pitchFamily="2" charset="0"/>
              </a:rPr>
              <a:t>británicos</a:t>
            </a:r>
            <a:r>
              <a:rPr lang="en-US" sz="2000" dirty="0">
                <a:latin typeface="Smooch Sans" pitchFamily="2" charset="0"/>
              </a:rPr>
              <a:t> Monty Python.</a:t>
            </a:r>
          </a:p>
          <a:p>
            <a:pPr marL="342900" indent="-228600" defTabSz="914400">
              <a:lnSpc>
                <a:spcPct val="90000"/>
              </a:lnSpc>
              <a:spcAft>
                <a:spcPts val="600"/>
              </a:spcAft>
              <a:buFont typeface="Arial" panose="020B0604020202020204" pitchFamily="34" charset="0"/>
              <a:buChar char="•"/>
            </a:pPr>
            <a:r>
              <a:rPr lang="en-US" sz="2000" dirty="0">
                <a:latin typeface="Smooch Sans" pitchFamily="2" charset="0"/>
              </a:rPr>
              <a:t>El </a:t>
            </a:r>
            <a:r>
              <a:rPr lang="en-US" sz="2000" dirty="0" err="1">
                <a:latin typeface="Smooch Sans" pitchFamily="2" charset="0"/>
              </a:rPr>
              <a:t>proceso</a:t>
            </a:r>
            <a:r>
              <a:rPr lang="en-US" sz="2000" dirty="0">
                <a:latin typeface="Smooch Sans" pitchFamily="2" charset="0"/>
              </a:rPr>
              <a:t> de </a:t>
            </a:r>
            <a:r>
              <a:rPr lang="en-US" sz="2000" dirty="0" err="1">
                <a:latin typeface="Smooch Sans" pitchFamily="2" charset="0"/>
              </a:rPr>
              <a:t>evolución</a:t>
            </a:r>
            <a:r>
              <a:rPr lang="en-US" sz="2000" dirty="0">
                <a:latin typeface="Smooch Sans" pitchFamily="2" charset="0"/>
              </a:rPr>
              <a:t> del </a:t>
            </a:r>
            <a:r>
              <a:rPr lang="en-US" sz="2000" dirty="0" err="1">
                <a:latin typeface="Smooch Sans" pitchFamily="2" charset="0"/>
              </a:rPr>
              <a:t>lenguaje</a:t>
            </a:r>
            <a:r>
              <a:rPr lang="en-US" sz="2000" dirty="0">
                <a:latin typeface="Smooch Sans" pitchFamily="2" charset="0"/>
              </a:rPr>
              <a:t> se </a:t>
            </a:r>
            <a:r>
              <a:rPr lang="en-US" sz="2000" dirty="0" err="1">
                <a:latin typeface="Smooch Sans" pitchFamily="2" charset="0"/>
              </a:rPr>
              <a:t>basa</a:t>
            </a:r>
            <a:r>
              <a:rPr lang="en-US" sz="2000" dirty="0">
                <a:latin typeface="Smooch Sans" pitchFamily="2" charset="0"/>
              </a:rPr>
              <a:t> </a:t>
            </a:r>
            <a:r>
              <a:rPr lang="en-US" sz="2000" dirty="0" err="1">
                <a:latin typeface="Smooch Sans" pitchFamily="2" charset="0"/>
              </a:rPr>
              <a:t>en</a:t>
            </a:r>
            <a:r>
              <a:rPr lang="en-US" sz="2000" dirty="0">
                <a:latin typeface="Smooch Sans" pitchFamily="2" charset="0"/>
              </a:rPr>
              <a:t> </a:t>
            </a:r>
            <a:r>
              <a:rPr lang="en-US" sz="2000" dirty="0" err="1">
                <a:latin typeface="Smooch Sans" pitchFamily="2" charset="0"/>
              </a:rPr>
              <a:t>propuestas</a:t>
            </a:r>
            <a:r>
              <a:rPr lang="en-US" sz="2000" dirty="0">
                <a:latin typeface="Smooch Sans" pitchFamily="2" charset="0"/>
              </a:rPr>
              <a:t> de </a:t>
            </a:r>
            <a:r>
              <a:rPr lang="en-US" sz="2000" dirty="0" err="1">
                <a:latin typeface="Smooch Sans" pitchFamily="2" charset="0"/>
              </a:rPr>
              <a:t>mejora</a:t>
            </a:r>
            <a:r>
              <a:rPr lang="en-US" sz="2000" dirty="0">
                <a:latin typeface="Smooch Sans" pitchFamily="2" charset="0"/>
              </a:rPr>
              <a:t> de la </a:t>
            </a:r>
            <a:r>
              <a:rPr lang="en-US" sz="2000" dirty="0" err="1">
                <a:latin typeface="Smooch Sans" pitchFamily="2" charset="0"/>
              </a:rPr>
              <a:t>comunidad</a:t>
            </a:r>
            <a:r>
              <a:rPr lang="en-US" sz="2000" dirty="0">
                <a:latin typeface="Smooch Sans" pitchFamily="2" charset="0"/>
              </a:rPr>
              <a:t>, </a:t>
            </a:r>
            <a:r>
              <a:rPr lang="en-US" sz="2000" dirty="0" err="1">
                <a:latin typeface="Smooch Sans" pitchFamily="2" charset="0"/>
              </a:rPr>
              <a:t>conocidas</a:t>
            </a:r>
            <a:r>
              <a:rPr lang="en-US" sz="2000" dirty="0">
                <a:latin typeface="Smooch Sans" pitchFamily="2" charset="0"/>
              </a:rPr>
              <a:t> </a:t>
            </a:r>
            <a:r>
              <a:rPr lang="en-US" sz="2000" dirty="0" err="1">
                <a:latin typeface="Smooch Sans" pitchFamily="2" charset="0"/>
              </a:rPr>
              <a:t>como</a:t>
            </a:r>
            <a:r>
              <a:rPr lang="en-US" sz="2000" dirty="0">
                <a:latin typeface="Smooch Sans" pitchFamily="2" charset="0"/>
              </a:rPr>
              <a:t> PEP (Python </a:t>
            </a:r>
            <a:r>
              <a:rPr lang="en-US" sz="2000" dirty="0" err="1">
                <a:latin typeface="Smooch Sans" pitchFamily="2" charset="0"/>
              </a:rPr>
              <a:t>Enhacement</a:t>
            </a:r>
            <a:r>
              <a:rPr lang="en-US" sz="2000" dirty="0">
                <a:latin typeface="Smooch Sans" pitchFamily="2" charset="0"/>
              </a:rPr>
              <a:t> Proposals). </a:t>
            </a:r>
          </a:p>
          <a:p>
            <a:pPr marL="342900" indent="-228600" defTabSz="914400">
              <a:lnSpc>
                <a:spcPct val="90000"/>
              </a:lnSpc>
              <a:spcAft>
                <a:spcPts val="600"/>
              </a:spcAft>
              <a:buFont typeface="Arial" panose="020B0604020202020204" pitchFamily="34" charset="0"/>
              <a:buChar char="•"/>
            </a:pPr>
            <a:r>
              <a:rPr lang="en-US" sz="2000" dirty="0" err="1">
                <a:latin typeface="Smooch Sans" pitchFamily="2" charset="0"/>
              </a:rPr>
              <a:t>Todas</a:t>
            </a:r>
            <a:r>
              <a:rPr lang="en-US" sz="2000" dirty="0">
                <a:latin typeface="Smooch Sans" pitchFamily="2" charset="0"/>
              </a:rPr>
              <a:t> las </a:t>
            </a:r>
            <a:r>
              <a:rPr lang="en-US" sz="2000" dirty="0" err="1">
                <a:latin typeface="Smooch Sans" pitchFamily="2" charset="0"/>
              </a:rPr>
              <a:t>propuestas</a:t>
            </a:r>
            <a:r>
              <a:rPr lang="en-US" sz="2000" dirty="0">
                <a:latin typeface="Smooch Sans" pitchFamily="2" charset="0"/>
              </a:rPr>
              <a:t> se </a:t>
            </a:r>
            <a:r>
              <a:rPr lang="en-US" sz="2000" dirty="0" err="1">
                <a:latin typeface="Smooch Sans" pitchFamily="2" charset="0"/>
              </a:rPr>
              <a:t>someten</a:t>
            </a:r>
            <a:r>
              <a:rPr lang="en-US" sz="2000" dirty="0">
                <a:latin typeface="Smooch Sans" pitchFamily="2" charset="0"/>
              </a:rPr>
              <a:t> a </a:t>
            </a:r>
            <a:r>
              <a:rPr lang="en-US" sz="2000" dirty="0" err="1">
                <a:latin typeface="Smooch Sans" pitchFamily="2" charset="0"/>
              </a:rPr>
              <a:t>votación</a:t>
            </a:r>
            <a:r>
              <a:rPr lang="en-US" sz="2000" dirty="0">
                <a:latin typeface="Smooch Sans" pitchFamily="2" charset="0"/>
              </a:rPr>
              <a:t> y </a:t>
            </a:r>
            <a:r>
              <a:rPr lang="en-US" sz="2000" dirty="0" err="1">
                <a:latin typeface="Smooch Sans" pitchFamily="2" charset="0"/>
              </a:rPr>
              <a:t>aparecen</a:t>
            </a:r>
            <a:r>
              <a:rPr lang="en-US" sz="2000" dirty="0">
                <a:latin typeface="Smooch Sans" pitchFamily="2" charset="0"/>
              </a:rPr>
              <a:t> </a:t>
            </a:r>
            <a:r>
              <a:rPr lang="en-US" sz="2000" dirty="0" err="1">
                <a:latin typeface="Smooch Sans" pitchFamily="2" charset="0"/>
              </a:rPr>
              <a:t>en</a:t>
            </a:r>
            <a:r>
              <a:rPr lang="en-US" sz="2000" dirty="0">
                <a:latin typeface="Smooch Sans" pitchFamily="2" charset="0"/>
              </a:rPr>
              <a:t> las </a:t>
            </a:r>
            <a:r>
              <a:rPr lang="en-US" sz="2000" dirty="0" err="1">
                <a:latin typeface="Smooch Sans" pitchFamily="2" charset="0"/>
              </a:rPr>
              <a:t>notas</a:t>
            </a:r>
            <a:r>
              <a:rPr lang="en-US" sz="2000" dirty="0">
                <a:latin typeface="Smooch Sans" pitchFamily="2" charset="0"/>
              </a:rPr>
              <a:t> de </a:t>
            </a:r>
            <a:r>
              <a:rPr lang="en-US" sz="2000" dirty="0" err="1">
                <a:latin typeface="Smooch Sans" pitchFamily="2" charset="0"/>
              </a:rPr>
              <a:t>cada</a:t>
            </a:r>
            <a:r>
              <a:rPr lang="en-US" sz="2000" dirty="0">
                <a:latin typeface="Smooch Sans" pitchFamily="2" charset="0"/>
              </a:rPr>
              <a:t> release de Python.</a:t>
            </a:r>
          </a:p>
          <a:p>
            <a:pPr marL="342900" indent="-228600" defTabSz="914400">
              <a:lnSpc>
                <a:spcPct val="90000"/>
              </a:lnSpc>
              <a:spcAft>
                <a:spcPts val="600"/>
              </a:spcAft>
              <a:buFont typeface="Arial" panose="020B0604020202020204" pitchFamily="34" charset="0"/>
              <a:buChar char="•"/>
            </a:pPr>
            <a:r>
              <a:rPr lang="en-US" sz="2000" dirty="0" err="1">
                <a:latin typeface="Smooch Sans" pitchFamily="2" charset="0"/>
              </a:rPr>
              <a:t>Algunos</a:t>
            </a:r>
            <a:r>
              <a:rPr lang="en-US" sz="2000" dirty="0">
                <a:latin typeface="Smooch Sans" pitchFamily="2" charset="0"/>
              </a:rPr>
              <a:t> </a:t>
            </a:r>
            <a:r>
              <a:rPr lang="en-US" sz="2000" dirty="0">
                <a:latin typeface="Smooch Sans" pitchFamily="2" charset="0"/>
                <a:hlinkClick r:id="rId2"/>
              </a:rPr>
              <a:t>PEP</a:t>
            </a:r>
            <a:r>
              <a:rPr lang="en-US" sz="2000" dirty="0">
                <a:latin typeface="Smooch Sans" pitchFamily="2" charset="0"/>
              </a:rPr>
              <a:t> son </a:t>
            </a:r>
            <a:r>
              <a:rPr lang="en-US" sz="2000" dirty="0" err="1">
                <a:latin typeface="Smooch Sans" pitchFamily="2" charset="0"/>
              </a:rPr>
              <a:t>muy</a:t>
            </a:r>
            <a:r>
              <a:rPr lang="en-US" sz="2000" dirty="0">
                <a:latin typeface="Smooch Sans" pitchFamily="2" charset="0"/>
              </a:rPr>
              <a:t> </a:t>
            </a:r>
            <a:r>
              <a:rPr lang="en-US" sz="2000" dirty="0" err="1">
                <a:latin typeface="Smooch Sans" pitchFamily="2" charset="0"/>
              </a:rPr>
              <a:t>conocidos</a:t>
            </a:r>
            <a:r>
              <a:rPr lang="en-US" sz="2000" dirty="0">
                <a:latin typeface="Smooch Sans" pitchFamily="2" charset="0"/>
              </a:rPr>
              <a:t>, </a:t>
            </a:r>
            <a:r>
              <a:rPr lang="en-US" sz="2000" dirty="0" err="1">
                <a:latin typeface="Smooch Sans" pitchFamily="2" charset="0"/>
              </a:rPr>
              <a:t>como</a:t>
            </a:r>
            <a:r>
              <a:rPr lang="en-US" sz="2000" dirty="0">
                <a:latin typeface="Smooch Sans" pitchFamily="2" charset="0"/>
              </a:rPr>
              <a:t> PEP-8 que </a:t>
            </a:r>
            <a:r>
              <a:rPr lang="en-US" sz="2000" dirty="0" err="1">
                <a:latin typeface="Smooch Sans" pitchFamily="2" charset="0"/>
              </a:rPr>
              <a:t>hace</a:t>
            </a:r>
            <a:r>
              <a:rPr lang="en-US" sz="2000" dirty="0">
                <a:latin typeface="Smooch Sans" pitchFamily="2" charset="0"/>
              </a:rPr>
              <a:t> </a:t>
            </a:r>
            <a:r>
              <a:rPr lang="en-US" sz="2000" dirty="0" err="1">
                <a:latin typeface="Smooch Sans" pitchFamily="2" charset="0"/>
              </a:rPr>
              <a:t>referencia</a:t>
            </a:r>
            <a:r>
              <a:rPr lang="en-US" sz="2000" dirty="0">
                <a:latin typeface="Smooch Sans" pitchFamily="2" charset="0"/>
              </a:rPr>
              <a:t> a la </a:t>
            </a:r>
            <a:r>
              <a:rPr lang="en-US" sz="2000" dirty="0" err="1">
                <a:latin typeface="Smooch Sans" pitchFamily="2" charset="0"/>
              </a:rPr>
              <a:t>guía</a:t>
            </a:r>
            <a:r>
              <a:rPr lang="en-US" sz="2000" dirty="0">
                <a:latin typeface="Smooch Sans" pitchFamily="2" charset="0"/>
              </a:rPr>
              <a:t> de </a:t>
            </a:r>
            <a:r>
              <a:rPr lang="en-US" sz="2000" dirty="0" err="1">
                <a:latin typeface="Smooch Sans" pitchFamily="2" charset="0"/>
              </a:rPr>
              <a:t>estilo</a:t>
            </a:r>
            <a:r>
              <a:rPr lang="en-US" sz="2000" dirty="0">
                <a:latin typeface="Smooch Sans" pitchFamily="2" charset="0"/>
              </a:rPr>
              <a:t> de Python, PEP-20 que es </a:t>
            </a:r>
            <a:r>
              <a:rPr lang="en-US" sz="2000" dirty="0" err="1">
                <a:latin typeface="Smooch Sans" pitchFamily="2" charset="0"/>
              </a:rPr>
              <a:t>el</a:t>
            </a:r>
            <a:r>
              <a:rPr lang="en-US" sz="2000" dirty="0">
                <a:latin typeface="Smooch Sans" pitchFamily="2" charset="0"/>
              </a:rPr>
              <a:t> Zen de Python o PEP-257 que es la </a:t>
            </a:r>
            <a:r>
              <a:rPr lang="en-US" sz="2000" dirty="0" err="1">
                <a:latin typeface="Smooch Sans" pitchFamily="2" charset="0"/>
              </a:rPr>
              <a:t>convención</a:t>
            </a:r>
            <a:r>
              <a:rPr lang="en-US" sz="2000" dirty="0">
                <a:latin typeface="Smooch Sans" pitchFamily="2" charset="0"/>
              </a:rPr>
              <a:t> de </a:t>
            </a:r>
            <a:r>
              <a:rPr lang="en-US" sz="2000" dirty="0" err="1">
                <a:latin typeface="Smooch Sans" pitchFamily="2" charset="0"/>
              </a:rPr>
              <a:t>textos</a:t>
            </a:r>
            <a:r>
              <a:rPr lang="en-US" sz="2000" dirty="0">
                <a:latin typeface="Smooch Sans" pitchFamily="2" charset="0"/>
              </a:rPr>
              <a:t> de </a:t>
            </a:r>
            <a:r>
              <a:rPr lang="en-US" sz="2000" dirty="0" err="1">
                <a:latin typeface="Smooch Sans" pitchFamily="2" charset="0"/>
              </a:rPr>
              <a:t>documentación</a:t>
            </a:r>
            <a:r>
              <a:rPr lang="en-US" sz="2000" dirty="0">
                <a:latin typeface="Smooch Sans" pitchFamily="2" charset="0"/>
              </a:rPr>
              <a:t>.</a:t>
            </a:r>
          </a:p>
          <a:p>
            <a:pPr marL="342900" indent="-228600" defTabSz="914400">
              <a:lnSpc>
                <a:spcPct val="90000"/>
              </a:lnSpc>
              <a:spcAft>
                <a:spcPts val="600"/>
              </a:spcAft>
              <a:buFont typeface="Arial" panose="020B0604020202020204" pitchFamily="34" charset="0"/>
              <a:buChar char="•"/>
            </a:pPr>
            <a:r>
              <a:rPr lang="en-US" sz="2000" dirty="0">
                <a:latin typeface="Smooch Sans" pitchFamily="2" charset="0"/>
                <a:hlinkClick r:id="rId3"/>
              </a:rPr>
              <a:t>¿Por </a:t>
            </a:r>
            <a:r>
              <a:rPr lang="en-US" sz="2000" dirty="0" err="1">
                <a:latin typeface="Smooch Sans" pitchFamily="2" charset="0"/>
                <a:hlinkClick r:id="rId3"/>
              </a:rPr>
              <a:t>qué</a:t>
            </a:r>
            <a:r>
              <a:rPr lang="en-US" sz="2000" dirty="0">
                <a:latin typeface="Smooch Sans" pitchFamily="2" charset="0"/>
                <a:hlinkClick r:id="rId3"/>
              </a:rPr>
              <a:t> Guido </a:t>
            </a:r>
            <a:r>
              <a:rPr lang="en-US" sz="2000" dirty="0" err="1">
                <a:latin typeface="Smooch Sans" pitchFamily="2" charset="0"/>
                <a:hlinkClick r:id="rId3"/>
              </a:rPr>
              <a:t>dejó</a:t>
            </a:r>
            <a:r>
              <a:rPr lang="en-US" sz="2000" dirty="0">
                <a:latin typeface="Smooch Sans" pitchFamily="2" charset="0"/>
                <a:hlinkClick r:id="rId3"/>
              </a:rPr>
              <a:t> de ser </a:t>
            </a:r>
            <a:r>
              <a:rPr lang="en-US" sz="2000" dirty="0" err="1">
                <a:latin typeface="Smooch Sans" pitchFamily="2" charset="0"/>
                <a:hlinkClick r:id="rId3"/>
              </a:rPr>
              <a:t>el</a:t>
            </a:r>
            <a:r>
              <a:rPr lang="en-US" sz="2000" dirty="0">
                <a:latin typeface="Smooch Sans" pitchFamily="2" charset="0"/>
                <a:hlinkClick r:id="rId3"/>
              </a:rPr>
              <a:t> “jefe” </a:t>
            </a:r>
            <a:r>
              <a:rPr lang="en-US" sz="2000" dirty="0" err="1">
                <a:latin typeface="Smooch Sans" pitchFamily="2" charset="0"/>
                <a:hlinkClick r:id="rId3"/>
              </a:rPr>
              <a:t>en</a:t>
            </a:r>
            <a:r>
              <a:rPr lang="en-US" sz="2000" dirty="0">
                <a:latin typeface="Smooch Sans" pitchFamily="2" charset="0"/>
                <a:hlinkClick r:id="rId3"/>
              </a:rPr>
              <a:t> Python?</a:t>
            </a:r>
            <a:endParaRPr lang="en-US" sz="2000" dirty="0">
              <a:latin typeface="Smooch Sans" pitchFamily="2" charset="0"/>
            </a:endParaRPr>
          </a:p>
          <a:p>
            <a:pPr marL="342900" indent="-228600" defTabSz="914400">
              <a:lnSpc>
                <a:spcPct val="90000"/>
              </a:lnSpc>
              <a:spcAft>
                <a:spcPts val="600"/>
              </a:spcAft>
              <a:buFont typeface="Arial" panose="020B0604020202020204" pitchFamily="34" charset="0"/>
              <a:buChar char="•"/>
            </a:pPr>
            <a:endParaRPr lang="en-US" sz="1600" dirty="0"/>
          </a:p>
        </p:txBody>
      </p:sp>
      <p:pic>
        <p:nvPicPr>
          <p:cNvPr id="5" name="Imagen 4" descr="Guido Van Rossum">
            <a:extLst>
              <a:ext uri="{FF2B5EF4-FFF2-40B4-BE49-F238E27FC236}">
                <a16:creationId xmlns:a16="http://schemas.microsoft.com/office/drawing/2014/main" id="{01237820-6151-4A1B-B33D-177FEA3473C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17734" y="1913553"/>
            <a:ext cx="4935970" cy="3294759"/>
          </a:xfrm>
          <a:prstGeom prst="rect">
            <a:avLst/>
          </a:prstGeom>
        </p:spPr>
      </p:pic>
    </p:spTree>
    <p:extLst>
      <p:ext uri="{BB962C8B-B14F-4D97-AF65-F5344CB8AC3E}">
        <p14:creationId xmlns:p14="http://schemas.microsoft.com/office/powerpoint/2010/main" val="26623451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E6B142F6-FA4E-483D-8DB6-012460C9EF24}"/>
              </a:ext>
            </a:extLst>
          </p:cNvPr>
          <p:cNvSpPr txBox="1"/>
          <p:nvPr/>
        </p:nvSpPr>
        <p:spPr>
          <a:xfrm>
            <a:off x="841664" y="758536"/>
            <a:ext cx="5309754" cy="646331"/>
          </a:xfrm>
          <a:prstGeom prst="rect">
            <a:avLst/>
          </a:prstGeom>
          <a:noFill/>
        </p:spPr>
        <p:txBody>
          <a:bodyPr wrap="square" rtlCol="0">
            <a:spAutoFit/>
          </a:bodyPr>
          <a:lstStyle/>
          <a:p>
            <a:r>
              <a:rPr lang="es-ES" sz="3600" dirty="0">
                <a:latin typeface="Smooch Sans" pitchFamily="2" charset="0"/>
              </a:rPr>
              <a:t>Instalación de Python</a:t>
            </a:r>
          </a:p>
        </p:txBody>
      </p:sp>
      <p:sp>
        <p:nvSpPr>
          <p:cNvPr id="3" name="CuadroTexto 2">
            <a:extLst>
              <a:ext uri="{FF2B5EF4-FFF2-40B4-BE49-F238E27FC236}">
                <a16:creationId xmlns:a16="http://schemas.microsoft.com/office/drawing/2014/main" id="{13F4F5F8-7474-4E55-BE83-BC0E6DA2E60C}"/>
              </a:ext>
            </a:extLst>
          </p:cNvPr>
          <p:cNvSpPr txBox="1"/>
          <p:nvPr/>
        </p:nvSpPr>
        <p:spPr>
          <a:xfrm>
            <a:off x="955963" y="1808018"/>
            <a:ext cx="10276610" cy="4154984"/>
          </a:xfrm>
          <a:prstGeom prst="rect">
            <a:avLst/>
          </a:prstGeom>
          <a:noFill/>
        </p:spPr>
        <p:txBody>
          <a:bodyPr wrap="square" rtlCol="0">
            <a:spAutoFit/>
          </a:bodyPr>
          <a:lstStyle/>
          <a:p>
            <a:r>
              <a:rPr lang="es-ES" sz="2400" dirty="0">
                <a:latin typeface="Smooch Sans" pitchFamily="2" charset="0"/>
              </a:rPr>
              <a:t>Todas las </a:t>
            </a:r>
            <a:r>
              <a:rPr lang="es-ES" sz="2400" dirty="0" err="1">
                <a:latin typeface="Smooch Sans" pitchFamily="2" charset="0"/>
              </a:rPr>
              <a:t>releases</a:t>
            </a:r>
            <a:r>
              <a:rPr lang="es-ES" sz="2400" dirty="0">
                <a:latin typeface="Smooch Sans" pitchFamily="2" charset="0"/>
              </a:rPr>
              <a:t> de Python se publican en </a:t>
            </a:r>
            <a:r>
              <a:rPr lang="es-ES" sz="2400" dirty="0">
                <a:latin typeface="Smooch Sans" pitchFamily="2" charset="0"/>
                <a:hlinkClick r:id="rId2"/>
              </a:rPr>
              <a:t>https://www.python.org/</a:t>
            </a:r>
            <a:r>
              <a:rPr lang="es-ES" sz="2400" dirty="0">
                <a:latin typeface="Smooch Sans" pitchFamily="2" charset="0"/>
              </a:rPr>
              <a:t> . La página detectará la versión de tu sistema operativo para darte la mejor opción posible.</a:t>
            </a:r>
          </a:p>
          <a:p>
            <a:endParaRPr lang="es-ES" sz="2400" dirty="0">
              <a:latin typeface="Smooch Sans" pitchFamily="2" charset="0"/>
            </a:endParaRPr>
          </a:p>
          <a:p>
            <a:r>
              <a:rPr lang="es-ES" sz="2400" dirty="0">
                <a:latin typeface="Smooch Sans" pitchFamily="2" charset="0"/>
              </a:rPr>
              <a:t>Si tu sistema operativo es Windows, Python se distribuye a través de un sencillo ejecutable que descargar e instalar. Sin embargo, existen dependencias que no son compatibles con el intérprete para Windows, aunque no son demasiadas, conviene tenerlo en cuenta.</a:t>
            </a:r>
          </a:p>
          <a:p>
            <a:endParaRPr lang="es-ES" sz="2400" dirty="0">
              <a:latin typeface="Smooch Sans" pitchFamily="2" charset="0"/>
            </a:endParaRPr>
          </a:p>
          <a:p>
            <a:r>
              <a:rPr lang="es-ES" sz="2400" dirty="0">
                <a:latin typeface="Smooch Sans" pitchFamily="2" charset="0"/>
              </a:rPr>
              <a:t>En distribuciones basadas en Ubuntu, puede instalarse a través de </a:t>
            </a:r>
            <a:r>
              <a:rPr lang="es-ES" sz="2400" dirty="0" err="1">
                <a:latin typeface="Smooch Sans" pitchFamily="2" charset="0"/>
              </a:rPr>
              <a:t>apt-get</a:t>
            </a:r>
            <a:r>
              <a:rPr lang="es-ES" sz="2400" dirty="0">
                <a:latin typeface="Smooch Sans" pitchFamily="2" charset="0"/>
              </a:rPr>
              <a:t> y en Mac OS a través de </a:t>
            </a:r>
            <a:r>
              <a:rPr lang="es-ES" sz="2400" dirty="0" err="1">
                <a:latin typeface="Smooch Sans" pitchFamily="2" charset="0"/>
              </a:rPr>
              <a:t>brew</a:t>
            </a:r>
            <a:r>
              <a:rPr lang="es-ES" sz="2400" dirty="0">
                <a:latin typeface="Smooch Sans" pitchFamily="2" charset="0"/>
              </a:rPr>
              <a:t>.</a:t>
            </a:r>
          </a:p>
          <a:p>
            <a:endParaRPr lang="es-ES" sz="2400" dirty="0">
              <a:latin typeface="Smooch Sans" pitchFamily="2" charset="0"/>
            </a:endParaRPr>
          </a:p>
          <a:p>
            <a:r>
              <a:rPr lang="es-ES" sz="2400" dirty="0">
                <a:latin typeface="Smooch Sans" pitchFamily="2" charset="0"/>
              </a:rPr>
              <a:t>Adicionalmente, puede descargarse también el código fuente de la versión que necesitas de la propia web y compilándolo siguiendo las instrucciones.</a:t>
            </a:r>
          </a:p>
        </p:txBody>
      </p:sp>
    </p:spTree>
    <p:extLst>
      <p:ext uri="{BB962C8B-B14F-4D97-AF65-F5344CB8AC3E}">
        <p14:creationId xmlns:p14="http://schemas.microsoft.com/office/powerpoint/2010/main" val="2882901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E6B142F6-FA4E-483D-8DB6-012460C9EF24}"/>
              </a:ext>
            </a:extLst>
          </p:cNvPr>
          <p:cNvSpPr txBox="1"/>
          <p:nvPr/>
        </p:nvSpPr>
        <p:spPr>
          <a:xfrm>
            <a:off x="841664" y="758536"/>
            <a:ext cx="5309754" cy="646331"/>
          </a:xfrm>
          <a:prstGeom prst="rect">
            <a:avLst/>
          </a:prstGeom>
          <a:noFill/>
        </p:spPr>
        <p:txBody>
          <a:bodyPr wrap="square" rtlCol="0">
            <a:spAutoFit/>
          </a:bodyPr>
          <a:lstStyle/>
          <a:p>
            <a:r>
              <a:rPr lang="es-ES" sz="3600" dirty="0">
                <a:latin typeface="Smooch Sans" pitchFamily="2" charset="0"/>
              </a:rPr>
              <a:t>Dependencias</a:t>
            </a:r>
          </a:p>
        </p:txBody>
      </p:sp>
      <p:sp>
        <p:nvSpPr>
          <p:cNvPr id="3" name="CuadroTexto 2">
            <a:extLst>
              <a:ext uri="{FF2B5EF4-FFF2-40B4-BE49-F238E27FC236}">
                <a16:creationId xmlns:a16="http://schemas.microsoft.com/office/drawing/2014/main" id="{13F4F5F8-7474-4E55-BE83-BC0E6DA2E60C}"/>
              </a:ext>
            </a:extLst>
          </p:cNvPr>
          <p:cNvSpPr txBox="1"/>
          <p:nvPr/>
        </p:nvSpPr>
        <p:spPr>
          <a:xfrm>
            <a:off x="955964" y="1808018"/>
            <a:ext cx="10110354" cy="1938992"/>
          </a:xfrm>
          <a:prstGeom prst="rect">
            <a:avLst/>
          </a:prstGeom>
          <a:noFill/>
        </p:spPr>
        <p:txBody>
          <a:bodyPr wrap="square" rtlCol="0">
            <a:spAutoFit/>
          </a:bodyPr>
          <a:lstStyle/>
          <a:p>
            <a:r>
              <a:rPr lang="es-ES" sz="2400" dirty="0">
                <a:latin typeface="Smooch Sans" pitchFamily="2" charset="0"/>
              </a:rPr>
              <a:t>Son todos aquellos componentes de software necesarios para construir un programa.</a:t>
            </a:r>
          </a:p>
          <a:p>
            <a:endParaRPr lang="es-ES" sz="2400" dirty="0">
              <a:latin typeface="Smooch Sans" pitchFamily="2" charset="0"/>
            </a:endParaRPr>
          </a:p>
          <a:p>
            <a:r>
              <a:rPr lang="es-ES" sz="2400" dirty="0">
                <a:latin typeface="Smooch Sans" pitchFamily="2" charset="0"/>
              </a:rPr>
              <a:t>En el ecosistema de Python, las dependencias se instalan con el ejecutable </a:t>
            </a:r>
            <a:r>
              <a:rPr lang="es-ES" sz="2400" b="1" dirty="0" err="1">
                <a:latin typeface="Smooch Sans" pitchFamily="2" charset="0"/>
              </a:rPr>
              <a:t>pip</a:t>
            </a:r>
            <a:r>
              <a:rPr lang="es-ES" sz="2400" dirty="0">
                <a:latin typeface="Smooch Sans" pitchFamily="2" charset="0"/>
              </a:rPr>
              <a:t>. El repositorio por defecto es </a:t>
            </a:r>
            <a:r>
              <a:rPr lang="es-ES" sz="2400" dirty="0">
                <a:latin typeface="Smooch Sans" pitchFamily="2" charset="0"/>
                <a:hlinkClick r:id="rId2"/>
              </a:rPr>
              <a:t>Pypi</a:t>
            </a:r>
            <a:r>
              <a:rPr lang="es-ES" sz="2400" dirty="0">
                <a:latin typeface="Smooch Sans" pitchFamily="2" charset="0"/>
              </a:rPr>
              <a:t>. Como se puede ver nada mas entrar en la web de Pypi, la cantidad de paquetes disponibles es abrumadora:</a:t>
            </a:r>
          </a:p>
        </p:txBody>
      </p:sp>
      <p:pic>
        <p:nvPicPr>
          <p:cNvPr id="5" name="Imagen 4">
            <a:extLst>
              <a:ext uri="{FF2B5EF4-FFF2-40B4-BE49-F238E27FC236}">
                <a16:creationId xmlns:a16="http://schemas.microsoft.com/office/drawing/2014/main" id="{E1F36864-642C-4B02-AC4A-3F1E722769EF}"/>
              </a:ext>
            </a:extLst>
          </p:cNvPr>
          <p:cNvPicPr>
            <a:picLocks noChangeAspect="1"/>
          </p:cNvPicPr>
          <p:nvPr/>
        </p:nvPicPr>
        <p:blipFill>
          <a:blip r:embed="rId3"/>
          <a:stretch>
            <a:fillRect/>
          </a:stretch>
        </p:blipFill>
        <p:spPr>
          <a:xfrm>
            <a:off x="2586425" y="3997708"/>
            <a:ext cx="6849431" cy="762106"/>
          </a:xfrm>
          <a:prstGeom prst="rect">
            <a:avLst/>
          </a:prstGeom>
          <a:effectLst>
            <a:outerShdw blurRad="215900" dist="165100" dir="2700000" algn="tl" rotWithShape="0">
              <a:prstClr val="black">
                <a:alpha val="40000"/>
              </a:prstClr>
            </a:outerShdw>
          </a:effectLst>
        </p:spPr>
      </p:pic>
      <p:sp>
        <p:nvSpPr>
          <p:cNvPr id="8" name="CuadroTexto 7">
            <a:extLst>
              <a:ext uri="{FF2B5EF4-FFF2-40B4-BE49-F238E27FC236}">
                <a16:creationId xmlns:a16="http://schemas.microsoft.com/office/drawing/2014/main" id="{91B2B784-5F2B-4B8A-9716-C088FC3AD59E}"/>
              </a:ext>
            </a:extLst>
          </p:cNvPr>
          <p:cNvSpPr txBox="1"/>
          <p:nvPr/>
        </p:nvSpPr>
        <p:spPr>
          <a:xfrm>
            <a:off x="1031358" y="5135526"/>
            <a:ext cx="10034960" cy="830997"/>
          </a:xfrm>
          <a:prstGeom prst="rect">
            <a:avLst/>
          </a:prstGeom>
          <a:noFill/>
        </p:spPr>
        <p:txBody>
          <a:bodyPr wrap="square" rtlCol="0">
            <a:spAutoFit/>
          </a:bodyPr>
          <a:lstStyle/>
          <a:p>
            <a:r>
              <a:rPr lang="es-ES" sz="2400" dirty="0">
                <a:latin typeface="Smooch Sans" pitchFamily="2" charset="0"/>
              </a:rPr>
              <a:t>Para instalar un paquete en tu intérprete de Python, basta con ejecutar </a:t>
            </a:r>
            <a:r>
              <a:rPr lang="es-ES" sz="2400" dirty="0" err="1">
                <a:latin typeface="Smooch Sans" pitchFamily="2" charset="0"/>
              </a:rPr>
              <a:t>pip</a:t>
            </a:r>
            <a:r>
              <a:rPr lang="es-ES" sz="2400" dirty="0">
                <a:latin typeface="Smooch Sans" pitchFamily="2" charset="0"/>
              </a:rPr>
              <a:t> </a:t>
            </a:r>
            <a:r>
              <a:rPr lang="es-ES" sz="2400" dirty="0" err="1">
                <a:latin typeface="Smooch Sans" pitchFamily="2" charset="0"/>
              </a:rPr>
              <a:t>install</a:t>
            </a:r>
            <a:r>
              <a:rPr lang="es-ES" sz="2400" dirty="0">
                <a:latin typeface="Smooch Sans" pitchFamily="2" charset="0"/>
              </a:rPr>
              <a:t> &lt;</a:t>
            </a:r>
            <a:r>
              <a:rPr lang="es-ES" sz="2400" dirty="0" err="1">
                <a:latin typeface="Smooch Sans" pitchFamily="2" charset="0"/>
              </a:rPr>
              <a:t>nombre_del_paquete</a:t>
            </a:r>
            <a:r>
              <a:rPr lang="es-ES" sz="2400" dirty="0">
                <a:latin typeface="Smooch Sans" pitchFamily="2" charset="0"/>
              </a:rPr>
              <a:t>&gt;.</a:t>
            </a:r>
          </a:p>
        </p:txBody>
      </p:sp>
    </p:spTree>
    <p:extLst>
      <p:ext uri="{BB962C8B-B14F-4D97-AF65-F5344CB8AC3E}">
        <p14:creationId xmlns:p14="http://schemas.microsoft.com/office/powerpoint/2010/main" val="1411469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E6B142F6-FA4E-483D-8DB6-012460C9EF24}"/>
              </a:ext>
            </a:extLst>
          </p:cNvPr>
          <p:cNvSpPr txBox="1"/>
          <p:nvPr/>
        </p:nvSpPr>
        <p:spPr>
          <a:xfrm>
            <a:off x="841664" y="758536"/>
            <a:ext cx="5309754" cy="646331"/>
          </a:xfrm>
          <a:prstGeom prst="rect">
            <a:avLst/>
          </a:prstGeom>
          <a:noFill/>
        </p:spPr>
        <p:txBody>
          <a:bodyPr wrap="square" rtlCol="0">
            <a:spAutoFit/>
          </a:bodyPr>
          <a:lstStyle/>
          <a:p>
            <a:r>
              <a:rPr lang="es-ES" sz="3600" dirty="0">
                <a:latin typeface="Smooch Sans" pitchFamily="2" charset="0"/>
              </a:rPr>
              <a:t>Entornos Virtuales (</a:t>
            </a:r>
            <a:r>
              <a:rPr lang="es-ES" sz="3600" dirty="0" err="1">
                <a:latin typeface="Smooch Sans" pitchFamily="2" charset="0"/>
              </a:rPr>
              <a:t>Virtualenvs</a:t>
            </a:r>
            <a:r>
              <a:rPr lang="es-ES" sz="3600" dirty="0">
                <a:latin typeface="Smooch Sans" pitchFamily="2" charset="0"/>
              </a:rPr>
              <a:t>)</a:t>
            </a:r>
          </a:p>
        </p:txBody>
      </p:sp>
      <p:sp>
        <p:nvSpPr>
          <p:cNvPr id="3" name="CuadroTexto 2">
            <a:extLst>
              <a:ext uri="{FF2B5EF4-FFF2-40B4-BE49-F238E27FC236}">
                <a16:creationId xmlns:a16="http://schemas.microsoft.com/office/drawing/2014/main" id="{13F4F5F8-7474-4E55-BE83-BC0E6DA2E60C}"/>
              </a:ext>
            </a:extLst>
          </p:cNvPr>
          <p:cNvSpPr txBox="1"/>
          <p:nvPr/>
        </p:nvSpPr>
        <p:spPr>
          <a:xfrm>
            <a:off x="955964" y="1808018"/>
            <a:ext cx="10110354" cy="3785652"/>
          </a:xfrm>
          <a:prstGeom prst="rect">
            <a:avLst/>
          </a:prstGeom>
          <a:noFill/>
        </p:spPr>
        <p:txBody>
          <a:bodyPr wrap="square" rtlCol="0">
            <a:spAutoFit/>
          </a:bodyPr>
          <a:lstStyle/>
          <a:p>
            <a:r>
              <a:rPr lang="es-ES" sz="2400" dirty="0">
                <a:latin typeface="Smooch Sans" pitchFamily="2" charset="0"/>
              </a:rPr>
              <a:t>Cuando se instala Python en el sistema operativo, este está disponible de forma global en todo el sistema. De este modo, podremos ejecutarlo desde un terminal.</a:t>
            </a:r>
          </a:p>
          <a:p>
            <a:endParaRPr lang="es-ES" sz="2400" dirty="0">
              <a:latin typeface="Smooch Sans" pitchFamily="2" charset="0"/>
            </a:endParaRPr>
          </a:p>
          <a:p>
            <a:r>
              <a:rPr lang="es-ES" sz="2400" dirty="0">
                <a:latin typeface="Smooch Sans" pitchFamily="2" charset="0"/>
              </a:rPr>
              <a:t>Sin embargo, si instalamos dependencias externas, se instalarán para todos los proyectos.</a:t>
            </a:r>
          </a:p>
          <a:p>
            <a:endParaRPr lang="es-ES" sz="2400" dirty="0">
              <a:latin typeface="Smooch Sans" pitchFamily="2" charset="0"/>
            </a:endParaRPr>
          </a:p>
          <a:p>
            <a:r>
              <a:rPr lang="es-ES" sz="2400" dirty="0">
                <a:latin typeface="Smooch Sans" pitchFamily="2" charset="0"/>
              </a:rPr>
              <a:t>Python </a:t>
            </a:r>
            <a:r>
              <a:rPr lang="es-ES" sz="2400" dirty="0" err="1">
                <a:latin typeface="Smooch Sans" pitchFamily="2" charset="0"/>
              </a:rPr>
              <a:t>prevee</a:t>
            </a:r>
            <a:r>
              <a:rPr lang="es-ES" sz="2400" dirty="0">
                <a:latin typeface="Smooch Sans" pitchFamily="2" charset="0"/>
              </a:rPr>
              <a:t> este problema y nos permite aislar un entorno de Python completo para cada uno de los proyectos en los que se requiera, de este modo, cada dependencia de cada proyecto quedará instalada únicamente para ser utilizada en dicho proyecto.</a:t>
            </a:r>
          </a:p>
          <a:p>
            <a:endParaRPr lang="es-ES" sz="2400" dirty="0">
              <a:latin typeface="Smooch Sans" pitchFamily="2" charset="0"/>
            </a:endParaRPr>
          </a:p>
          <a:p>
            <a:r>
              <a:rPr lang="es-ES" sz="2400" dirty="0">
                <a:latin typeface="Smooch Sans" pitchFamily="2" charset="0"/>
              </a:rPr>
              <a:t>Además, puede haber diferentes entornos virtuales incluso con diferentes versiones de Python.</a:t>
            </a:r>
          </a:p>
        </p:txBody>
      </p:sp>
    </p:spTree>
    <p:extLst>
      <p:ext uri="{BB962C8B-B14F-4D97-AF65-F5344CB8AC3E}">
        <p14:creationId xmlns:p14="http://schemas.microsoft.com/office/powerpoint/2010/main" val="28352162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E6B142F6-FA4E-483D-8DB6-012460C9EF24}"/>
              </a:ext>
            </a:extLst>
          </p:cNvPr>
          <p:cNvSpPr txBox="1"/>
          <p:nvPr/>
        </p:nvSpPr>
        <p:spPr>
          <a:xfrm>
            <a:off x="841664" y="758536"/>
            <a:ext cx="5309754" cy="646331"/>
          </a:xfrm>
          <a:prstGeom prst="rect">
            <a:avLst/>
          </a:prstGeom>
          <a:noFill/>
        </p:spPr>
        <p:txBody>
          <a:bodyPr wrap="square" rtlCol="0">
            <a:spAutoFit/>
          </a:bodyPr>
          <a:lstStyle/>
          <a:p>
            <a:r>
              <a:rPr lang="es-ES" sz="3600" dirty="0">
                <a:latin typeface="Smooch Sans" pitchFamily="2" charset="0"/>
              </a:rPr>
              <a:t>Creando entornos virtuales</a:t>
            </a:r>
          </a:p>
        </p:txBody>
      </p:sp>
      <p:sp>
        <p:nvSpPr>
          <p:cNvPr id="3" name="CuadroTexto 2">
            <a:extLst>
              <a:ext uri="{FF2B5EF4-FFF2-40B4-BE49-F238E27FC236}">
                <a16:creationId xmlns:a16="http://schemas.microsoft.com/office/drawing/2014/main" id="{13F4F5F8-7474-4E55-BE83-BC0E6DA2E60C}"/>
              </a:ext>
            </a:extLst>
          </p:cNvPr>
          <p:cNvSpPr txBox="1"/>
          <p:nvPr/>
        </p:nvSpPr>
        <p:spPr>
          <a:xfrm>
            <a:off x="955963" y="1808018"/>
            <a:ext cx="10214263" cy="2954655"/>
          </a:xfrm>
          <a:prstGeom prst="rect">
            <a:avLst/>
          </a:prstGeom>
          <a:noFill/>
        </p:spPr>
        <p:txBody>
          <a:bodyPr wrap="square" rtlCol="0">
            <a:spAutoFit/>
          </a:bodyPr>
          <a:lstStyle/>
          <a:p>
            <a:r>
              <a:rPr lang="es-ES" sz="2400" dirty="0">
                <a:latin typeface="Smooch Sans" pitchFamily="2" charset="0"/>
              </a:rPr>
              <a:t>Un entorno virtual se crea llamando al ejecutable de Python con el argumento </a:t>
            </a:r>
            <a:r>
              <a:rPr lang="es-ES" sz="2400" i="1" dirty="0">
                <a:latin typeface="Smooch Sans" pitchFamily="2" charset="0"/>
              </a:rPr>
              <a:t>–m </a:t>
            </a:r>
            <a:r>
              <a:rPr lang="es-ES" sz="2400" i="1" dirty="0" err="1">
                <a:latin typeface="Smooch Sans" pitchFamily="2" charset="0"/>
              </a:rPr>
              <a:t>venv</a:t>
            </a:r>
            <a:r>
              <a:rPr lang="es-ES" sz="2400" dirty="0">
                <a:latin typeface="Smooch Sans" pitchFamily="2" charset="0"/>
              </a:rPr>
              <a:t>:</a:t>
            </a:r>
          </a:p>
          <a:p>
            <a:endParaRPr lang="es-ES" sz="2400" dirty="0">
              <a:latin typeface="Smooch Sans" pitchFamily="2" charset="0"/>
            </a:endParaRPr>
          </a:p>
          <a:p>
            <a:pPr marL="342900" indent="-342900">
              <a:buFontTx/>
              <a:buChar char="-"/>
            </a:pPr>
            <a:r>
              <a:rPr lang="es-ES" dirty="0" err="1">
                <a:highlight>
                  <a:srgbClr val="000000"/>
                </a:highlight>
                <a:latin typeface="Consolas" panose="020B0609020204030204" pitchFamily="49" charset="0"/>
              </a:rPr>
              <a:t>python</a:t>
            </a:r>
            <a:r>
              <a:rPr lang="es-ES" dirty="0">
                <a:highlight>
                  <a:srgbClr val="000000"/>
                </a:highlight>
                <a:latin typeface="Consolas" panose="020B0609020204030204" pitchFamily="49" charset="0"/>
              </a:rPr>
              <a:t> –m </a:t>
            </a:r>
            <a:r>
              <a:rPr lang="es-ES" dirty="0" err="1">
                <a:highlight>
                  <a:srgbClr val="000000"/>
                </a:highlight>
                <a:latin typeface="Consolas" panose="020B0609020204030204" pitchFamily="49" charset="0"/>
              </a:rPr>
              <a:t>venv</a:t>
            </a:r>
            <a:r>
              <a:rPr lang="es-ES" dirty="0">
                <a:highlight>
                  <a:srgbClr val="000000"/>
                </a:highlight>
                <a:latin typeface="Consolas" panose="020B0609020204030204" pitchFamily="49" charset="0"/>
              </a:rPr>
              <a:t> &lt;nombre-entorno&gt;</a:t>
            </a:r>
          </a:p>
          <a:p>
            <a:pPr marL="342900" indent="-342900">
              <a:buFontTx/>
              <a:buChar char="-"/>
            </a:pPr>
            <a:endParaRPr lang="es-ES" sz="2400" dirty="0">
              <a:latin typeface="Smooch Sans" pitchFamily="2" charset="0"/>
            </a:endParaRPr>
          </a:p>
          <a:p>
            <a:r>
              <a:rPr lang="es-ES" sz="2400" dirty="0">
                <a:latin typeface="Smooch Sans" pitchFamily="2" charset="0"/>
              </a:rPr>
              <a:t>Con ese simple comando puede crearse un entorno virtual, pero una vez creado, tiene que ser activado para ser usado. Cualquier entorno virtual suministra </a:t>
            </a:r>
            <a:r>
              <a:rPr lang="es-ES" sz="2400" dirty="0" err="1">
                <a:latin typeface="Smooch Sans" pitchFamily="2" charset="0"/>
              </a:rPr>
              <a:t>scritps</a:t>
            </a:r>
            <a:r>
              <a:rPr lang="es-ES" sz="2400" dirty="0">
                <a:latin typeface="Smooch Sans" pitchFamily="2" charset="0"/>
              </a:rPr>
              <a:t> para ser activado:</a:t>
            </a:r>
          </a:p>
          <a:p>
            <a:endParaRPr lang="es-ES" sz="2400" dirty="0">
              <a:latin typeface="Smooch Sans" pitchFamily="2" charset="0"/>
            </a:endParaRPr>
          </a:p>
          <a:p>
            <a:endParaRPr lang="es-ES" sz="2400" dirty="0">
              <a:latin typeface="Smooch Sans" pitchFamily="2" charset="0"/>
            </a:endParaRPr>
          </a:p>
        </p:txBody>
      </p:sp>
      <p:pic>
        <p:nvPicPr>
          <p:cNvPr id="5" name="Imagen 4">
            <a:extLst>
              <a:ext uri="{FF2B5EF4-FFF2-40B4-BE49-F238E27FC236}">
                <a16:creationId xmlns:a16="http://schemas.microsoft.com/office/drawing/2014/main" id="{34D5C08C-6AD5-4A45-B73E-0D71A4119B3C}"/>
              </a:ext>
            </a:extLst>
          </p:cNvPr>
          <p:cNvPicPr>
            <a:picLocks noChangeAspect="1"/>
          </p:cNvPicPr>
          <p:nvPr/>
        </p:nvPicPr>
        <p:blipFill>
          <a:blip r:embed="rId2"/>
          <a:stretch>
            <a:fillRect/>
          </a:stretch>
        </p:blipFill>
        <p:spPr>
          <a:xfrm>
            <a:off x="1021774" y="4560708"/>
            <a:ext cx="3657600" cy="614536"/>
          </a:xfrm>
          <a:prstGeom prst="rect">
            <a:avLst/>
          </a:prstGeom>
        </p:spPr>
      </p:pic>
      <p:pic>
        <p:nvPicPr>
          <p:cNvPr id="7" name="Imagen 6">
            <a:extLst>
              <a:ext uri="{FF2B5EF4-FFF2-40B4-BE49-F238E27FC236}">
                <a16:creationId xmlns:a16="http://schemas.microsoft.com/office/drawing/2014/main" id="{F265CC37-3667-4F3E-99AF-E11F94DA5F58}"/>
              </a:ext>
            </a:extLst>
          </p:cNvPr>
          <p:cNvPicPr>
            <a:picLocks noChangeAspect="1"/>
          </p:cNvPicPr>
          <p:nvPr/>
        </p:nvPicPr>
        <p:blipFill>
          <a:blip r:embed="rId3"/>
          <a:stretch>
            <a:fillRect/>
          </a:stretch>
        </p:blipFill>
        <p:spPr>
          <a:xfrm>
            <a:off x="5296167" y="4552066"/>
            <a:ext cx="5673436" cy="785931"/>
          </a:xfrm>
          <a:prstGeom prst="rect">
            <a:avLst/>
          </a:prstGeom>
        </p:spPr>
      </p:pic>
      <p:sp>
        <p:nvSpPr>
          <p:cNvPr id="8" name="CuadroTexto 7">
            <a:extLst>
              <a:ext uri="{FF2B5EF4-FFF2-40B4-BE49-F238E27FC236}">
                <a16:creationId xmlns:a16="http://schemas.microsoft.com/office/drawing/2014/main" id="{85DFF5AD-2642-4903-865F-C464E5B82CF3}"/>
              </a:ext>
            </a:extLst>
          </p:cNvPr>
          <p:cNvSpPr txBox="1"/>
          <p:nvPr/>
        </p:nvSpPr>
        <p:spPr>
          <a:xfrm>
            <a:off x="1615786" y="4090402"/>
            <a:ext cx="2337955" cy="461665"/>
          </a:xfrm>
          <a:prstGeom prst="rect">
            <a:avLst/>
          </a:prstGeom>
          <a:noFill/>
        </p:spPr>
        <p:txBody>
          <a:bodyPr wrap="square" rtlCol="0">
            <a:spAutoFit/>
          </a:bodyPr>
          <a:lstStyle/>
          <a:p>
            <a:pPr algn="ctr"/>
            <a:r>
              <a:rPr lang="es-ES" sz="2400" b="1" dirty="0">
                <a:latin typeface="Smooch Sans" pitchFamily="2" charset="0"/>
              </a:rPr>
              <a:t>Windows</a:t>
            </a:r>
          </a:p>
        </p:txBody>
      </p:sp>
      <p:sp>
        <p:nvSpPr>
          <p:cNvPr id="11" name="CuadroTexto 10">
            <a:extLst>
              <a:ext uri="{FF2B5EF4-FFF2-40B4-BE49-F238E27FC236}">
                <a16:creationId xmlns:a16="http://schemas.microsoft.com/office/drawing/2014/main" id="{D136D07D-9D59-4385-B203-77C2B6682ADA}"/>
              </a:ext>
            </a:extLst>
          </p:cNvPr>
          <p:cNvSpPr txBox="1"/>
          <p:nvPr/>
        </p:nvSpPr>
        <p:spPr>
          <a:xfrm>
            <a:off x="7312003" y="4090401"/>
            <a:ext cx="1641764" cy="461665"/>
          </a:xfrm>
          <a:prstGeom prst="rect">
            <a:avLst/>
          </a:prstGeom>
          <a:noFill/>
        </p:spPr>
        <p:txBody>
          <a:bodyPr wrap="square" rtlCol="0">
            <a:spAutoFit/>
          </a:bodyPr>
          <a:lstStyle/>
          <a:p>
            <a:pPr algn="ctr"/>
            <a:r>
              <a:rPr lang="es-ES" sz="2400" b="1" dirty="0">
                <a:latin typeface="Smooch Sans" pitchFamily="2" charset="0"/>
              </a:rPr>
              <a:t>Unix</a:t>
            </a:r>
          </a:p>
        </p:txBody>
      </p:sp>
      <p:sp>
        <p:nvSpPr>
          <p:cNvPr id="12" name="CuadroTexto 11">
            <a:extLst>
              <a:ext uri="{FF2B5EF4-FFF2-40B4-BE49-F238E27FC236}">
                <a16:creationId xmlns:a16="http://schemas.microsoft.com/office/drawing/2014/main" id="{33E5FB56-84E3-4D65-82C1-C473044B9A42}"/>
              </a:ext>
            </a:extLst>
          </p:cNvPr>
          <p:cNvSpPr txBox="1"/>
          <p:nvPr/>
        </p:nvSpPr>
        <p:spPr>
          <a:xfrm>
            <a:off x="955963" y="5758962"/>
            <a:ext cx="9849783" cy="461665"/>
          </a:xfrm>
          <a:prstGeom prst="rect">
            <a:avLst/>
          </a:prstGeom>
          <a:noFill/>
        </p:spPr>
        <p:txBody>
          <a:bodyPr wrap="square" rtlCol="0">
            <a:spAutoFit/>
          </a:bodyPr>
          <a:lstStyle/>
          <a:p>
            <a:r>
              <a:rPr lang="es-ES" sz="2400" dirty="0">
                <a:latin typeface="Smooch Sans" pitchFamily="2" charset="0"/>
              </a:rPr>
              <a:t>Una vez activado, se puede ver entre paréntesis el nombre con el que se creó al inicio del </a:t>
            </a:r>
            <a:r>
              <a:rPr lang="es-ES" sz="2400" dirty="0" err="1">
                <a:latin typeface="Smooch Sans" pitchFamily="2" charset="0"/>
              </a:rPr>
              <a:t>prompt</a:t>
            </a:r>
            <a:r>
              <a:rPr lang="es-ES" sz="2400" dirty="0">
                <a:latin typeface="Smooch Sans" pitchFamily="2" charset="0"/>
              </a:rPr>
              <a:t>.</a:t>
            </a:r>
          </a:p>
        </p:txBody>
      </p:sp>
    </p:spTree>
    <p:extLst>
      <p:ext uri="{BB962C8B-B14F-4D97-AF65-F5344CB8AC3E}">
        <p14:creationId xmlns:p14="http://schemas.microsoft.com/office/powerpoint/2010/main" val="10616564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E6B142F6-FA4E-483D-8DB6-012460C9EF24}"/>
              </a:ext>
            </a:extLst>
          </p:cNvPr>
          <p:cNvSpPr txBox="1"/>
          <p:nvPr/>
        </p:nvSpPr>
        <p:spPr>
          <a:xfrm>
            <a:off x="841664" y="758536"/>
            <a:ext cx="10318172" cy="830997"/>
          </a:xfrm>
          <a:prstGeom prst="rect">
            <a:avLst/>
          </a:prstGeom>
          <a:noFill/>
        </p:spPr>
        <p:txBody>
          <a:bodyPr wrap="square" rtlCol="0">
            <a:spAutoFit/>
          </a:bodyPr>
          <a:lstStyle/>
          <a:p>
            <a:pPr algn="ctr"/>
            <a:r>
              <a:rPr lang="es-ES" sz="4800" dirty="0">
                <a:latin typeface="Smooch Sans" pitchFamily="2" charset="0"/>
              </a:rPr>
              <a:t>¿Ya está todo listo? Pues…</a:t>
            </a:r>
          </a:p>
        </p:txBody>
      </p:sp>
      <p:pic>
        <p:nvPicPr>
          <p:cNvPr id="5" name="Imagen 4" descr="Vamos a jugar">
            <a:extLst>
              <a:ext uri="{FF2B5EF4-FFF2-40B4-BE49-F238E27FC236}">
                <a16:creationId xmlns:a16="http://schemas.microsoft.com/office/drawing/2014/main" id="{DBC7F668-42AB-49C3-9536-EDE75ED840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8188" y="1797352"/>
            <a:ext cx="6875624" cy="3838200"/>
          </a:xfrm>
          <a:prstGeom prst="rect">
            <a:avLst/>
          </a:prstGeom>
        </p:spPr>
      </p:pic>
    </p:spTree>
    <p:extLst>
      <p:ext uri="{BB962C8B-B14F-4D97-AF65-F5344CB8AC3E}">
        <p14:creationId xmlns:p14="http://schemas.microsoft.com/office/powerpoint/2010/main" val="21687806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E6B142F6-FA4E-483D-8DB6-012460C9EF24}"/>
              </a:ext>
            </a:extLst>
          </p:cNvPr>
          <p:cNvSpPr txBox="1"/>
          <p:nvPr/>
        </p:nvSpPr>
        <p:spPr>
          <a:xfrm>
            <a:off x="841663" y="758536"/>
            <a:ext cx="6341651" cy="646331"/>
          </a:xfrm>
          <a:prstGeom prst="rect">
            <a:avLst/>
          </a:prstGeom>
          <a:noFill/>
        </p:spPr>
        <p:txBody>
          <a:bodyPr wrap="square" rtlCol="0">
            <a:spAutoFit/>
          </a:bodyPr>
          <a:lstStyle/>
          <a:p>
            <a:r>
              <a:rPr lang="es-ES" sz="3600" dirty="0">
                <a:latin typeface="Smooch Sans" pitchFamily="2" charset="0"/>
              </a:rPr>
              <a:t>La consola interactiva o </a:t>
            </a:r>
            <a:r>
              <a:rPr lang="es-ES" sz="3600" dirty="0" err="1">
                <a:latin typeface="Smooch Sans" pitchFamily="2" charset="0"/>
              </a:rPr>
              <a:t>shell</a:t>
            </a:r>
            <a:r>
              <a:rPr lang="es-ES" sz="3600" dirty="0">
                <a:latin typeface="Smooch Sans" pitchFamily="2" charset="0"/>
              </a:rPr>
              <a:t> de Python</a:t>
            </a:r>
          </a:p>
        </p:txBody>
      </p:sp>
      <p:sp>
        <p:nvSpPr>
          <p:cNvPr id="3" name="CuadroTexto 2">
            <a:extLst>
              <a:ext uri="{FF2B5EF4-FFF2-40B4-BE49-F238E27FC236}">
                <a16:creationId xmlns:a16="http://schemas.microsoft.com/office/drawing/2014/main" id="{13F4F5F8-7474-4E55-BE83-BC0E6DA2E60C}"/>
              </a:ext>
            </a:extLst>
          </p:cNvPr>
          <p:cNvSpPr txBox="1"/>
          <p:nvPr/>
        </p:nvSpPr>
        <p:spPr>
          <a:xfrm>
            <a:off x="955964" y="1808018"/>
            <a:ext cx="10110354" cy="1200329"/>
          </a:xfrm>
          <a:prstGeom prst="rect">
            <a:avLst/>
          </a:prstGeom>
          <a:noFill/>
        </p:spPr>
        <p:txBody>
          <a:bodyPr wrap="square" rtlCol="0">
            <a:spAutoFit/>
          </a:bodyPr>
          <a:lstStyle/>
          <a:p>
            <a:r>
              <a:rPr lang="es-ES" sz="2400" dirty="0">
                <a:latin typeface="Smooch Sans" pitchFamily="2" charset="0"/>
              </a:rPr>
              <a:t>Teniendo el entorno virtual activado, Python puede ser llamado llamando al ejecutable directamente. Con ello se está invocando a la consola interactiva de Python, con la que pueden evaluarse expresiones de manera imperativa:</a:t>
            </a:r>
          </a:p>
        </p:txBody>
      </p:sp>
      <p:sp>
        <p:nvSpPr>
          <p:cNvPr id="8" name="CuadroTexto 7">
            <a:extLst>
              <a:ext uri="{FF2B5EF4-FFF2-40B4-BE49-F238E27FC236}">
                <a16:creationId xmlns:a16="http://schemas.microsoft.com/office/drawing/2014/main" id="{3C1A4B78-2B7E-4C39-8503-FBA65BBD0CC1}"/>
              </a:ext>
            </a:extLst>
          </p:cNvPr>
          <p:cNvSpPr txBox="1"/>
          <p:nvPr/>
        </p:nvSpPr>
        <p:spPr>
          <a:xfrm>
            <a:off x="955964" y="4716896"/>
            <a:ext cx="10172700" cy="830997"/>
          </a:xfrm>
          <a:prstGeom prst="rect">
            <a:avLst/>
          </a:prstGeom>
          <a:noFill/>
        </p:spPr>
        <p:txBody>
          <a:bodyPr wrap="square" rtlCol="0">
            <a:spAutoFit/>
          </a:bodyPr>
          <a:lstStyle/>
          <a:p>
            <a:r>
              <a:rPr lang="es-ES" sz="2400" dirty="0">
                <a:latin typeface="Smooch Sans" pitchFamily="2" charset="0"/>
              </a:rPr>
              <a:t>Esa es la consola interactiva que acompaña a toda instalación de Python. Pero existe una versión mejorada. Ya que disponemos de un entorno virtual, vamos a instalar la primera dependencia en él.</a:t>
            </a:r>
          </a:p>
        </p:txBody>
      </p:sp>
      <p:pic>
        <p:nvPicPr>
          <p:cNvPr id="10" name="Imagen 9">
            <a:extLst>
              <a:ext uri="{FF2B5EF4-FFF2-40B4-BE49-F238E27FC236}">
                <a16:creationId xmlns:a16="http://schemas.microsoft.com/office/drawing/2014/main" id="{120D429F-B112-4923-9A5C-B6009DEC8584}"/>
              </a:ext>
            </a:extLst>
          </p:cNvPr>
          <p:cNvPicPr>
            <a:picLocks noChangeAspect="1"/>
          </p:cNvPicPr>
          <p:nvPr/>
        </p:nvPicPr>
        <p:blipFill>
          <a:blip r:embed="rId2"/>
          <a:stretch>
            <a:fillRect/>
          </a:stretch>
        </p:blipFill>
        <p:spPr>
          <a:xfrm>
            <a:off x="1383549" y="3289502"/>
            <a:ext cx="9535738" cy="1146239"/>
          </a:xfrm>
          <a:prstGeom prst="rect">
            <a:avLst/>
          </a:prstGeom>
        </p:spPr>
      </p:pic>
    </p:spTree>
    <p:extLst>
      <p:ext uri="{BB962C8B-B14F-4D97-AF65-F5344CB8AC3E}">
        <p14:creationId xmlns:p14="http://schemas.microsoft.com/office/powerpoint/2010/main" val="1749459605"/>
      </p:ext>
    </p:extLst>
  </p:cSld>
  <p:clrMapOvr>
    <a:masterClrMapping/>
  </p:clrMapOvr>
</p:sld>
</file>

<file path=ppt/theme/theme1.xml><?xml version="1.0" encoding="utf-8"?>
<a:theme xmlns:a="http://schemas.openxmlformats.org/drawingml/2006/main" name="Office Theme">
  <a:themeElements>
    <a:clrScheme name="Tema de 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ema de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Personalizado 1">
      <a:majorFont>
        <a:latin typeface="Smooch Sans"/>
        <a:ea typeface=""/>
        <a:cs typeface=""/>
      </a:majorFont>
      <a:minorFont>
        <a:latin typeface="Smooch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2012</TotalTime>
  <Words>1882</Words>
  <Application>Microsoft Office PowerPoint</Application>
  <PresentationFormat>Panorámica</PresentationFormat>
  <Paragraphs>255</Paragraphs>
  <Slides>22</Slides>
  <Notes>0</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22</vt:i4>
      </vt:variant>
    </vt:vector>
  </HeadingPairs>
  <TitlesOfParts>
    <vt:vector size="27" baseType="lpstr">
      <vt:lpstr>Arial</vt:lpstr>
      <vt:lpstr>Calibri</vt:lpstr>
      <vt:lpstr>Consolas</vt:lpstr>
      <vt:lpstr>Smooch Sans</vt:lpstr>
      <vt:lpstr>Office Theme</vt:lpstr>
      <vt:lpstr>Introducción a Python  </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Introducción a Python</dc:title>
  <dc:creator>Francisco Molina</dc:creator>
  <cp:lastModifiedBy>Francisco Molina</cp:lastModifiedBy>
  <cp:revision>3</cp:revision>
  <dcterms:created xsi:type="dcterms:W3CDTF">2022-03-06T17:03:58Z</dcterms:created>
  <dcterms:modified xsi:type="dcterms:W3CDTF">2022-03-09T22:31:52Z</dcterms:modified>
</cp:coreProperties>
</file>